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12"/>
  </p:notesMasterIdLst>
  <p:sldIdLst>
    <p:sldId id="256" r:id="rId4"/>
    <p:sldId id="257" r:id="rId5"/>
    <p:sldId id="263" r:id="rId6"/>
    <p:sldId id="258" r:id="rId7"/>
    <p:sldId id="259" r:id="rId8"/>
    <p:sldId id="261" r:id="rId9"/>
    <p:sldId id="262" r:id="rId10"/>
    <p:sldId id="264" r:id="rId11"/>
  </p:sldIdLst>
  <p:sldSz cx="5854700" cy="3295650"/>
  <p:notesSz cx="5854700" cy="3295650"/>
  <p:defaultTextStyle>
    <a:defPPr>
      <a:defRPr kern="0"/>
    </a:defPPr>
  </p:defaultTextStyle>
  <p:extLst>
    <p:ext uri="{521415D9-36F7-43E2-AB2F-B90AF26B5E84}">
      <p14:sectionLst xmlns:p14="http://schemas.microsoft.com/office/powerpoint/2010/main">
        <p14:section name="Default Section" id="{412A9D70-41A4-4249-9E84-5F3615EC9CBE}">
          <p14:sldIdLst>
            <p14:sldId id="256"/>
            <p14:sldId id="257"/>
            <p14:sldId id="263"/>
            <p14:sldId id="258"/>
            <p14:sldId id="259"/>
            <p14:sldId id="261"/>
            <p14:sldId id="262"/>
            <p14:sldId id="26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375F2-11AA-4561-B8B8-E9953EEE06CF}" v="173" dt="2024-09-25T10:31:16.5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cy Wilson" userId="S::mercy.wilson@peterboroughlimited.co.uk::24e24889-1b7f-4318-a6b4-31906c84a2cf" providerId="AD" clId="Web-{D302ACA6-1E4B-7432-EB6B-410B0E9ABC37}"/>
    <pc:docChg chg="modSld">
      <pc:chgData name="Mercy Wilson" userId="S::mercy.wilson@peterboroughlimited.co.uk::24e24889-1b7f-4318-a6b4-31906c84a2cf" providerId="AD" clId="Web-{D302ACA6-1E4B-7432-EB6B-410B0E9ABC37}" dt="2024-08-07T08:38:56.102" v="46" actId="1076"/>
      <pc:docMkLst>
        <pc:docMk/>
      </pc:docMkLst>
      <pc:sldChg chg="modSp">
        <pc:chgData name="Mercy Wilson" userId="S::mercy.wilson@peterboroughlimited.co.uk::24e24889-1b7f-4318-a6b4-31906c84a2cf" providerId="AD" clId="Web-{D302ACA6-1E4B-7432-EB6B-410B0E9ABC37}" dt="2024-08-07T08:38:56.102" v="46" actId="1076"/>
        <pc:sldMkLst>
          <pc:docMk/>
          <pc:sldMk cId="2024841466" sldId="263"/>
        </pc:sldMkLst>
        <pc:spChg chg="mod">
          <ac:chgData name="Mercy Wilson" userId="S::mercy.wilson@peterboroughlimited.co.uk::24e24889-1b7f-4318-a6b4-31906c84a2cf" providerId="AD" clId="Web-{D302ACA6-1E4B-7432-EB6B-410B0E9ABC37}" dt="2024-08-07T08:38:46.430" v="41" actId="1076"/>
          <ac:spMkLst>
            <pc:docMk/>
            <pc:sldMk cId="2024841466" sldId="263"/>
            <ac:spMk id="12" creationId="{00000000-0000-0000-0000-000000000000}"/>
          </ac:spMkLst>
        </pc:spChg>
        <pc:spChg chg="mod">
          <ac:chgData name="Mercy Wilson" userId="S::mercy.wilson@peterboroughlimited.co.uk::24e24889-1b7f-4318-a6b4-31906c84a2cf" providerId="AD" clId="Web-{D302ACA6-1E4B-7432-EB6B-410B0E9ABC37}" dt="2024-08-07T08:38:56.102" v="46" actId="1076"/>
          <ac:spMkLst>
            <pc:docMk/>
            <pc:sldMk cId="2024841466" sldId="263"/>
            <ac:spMk id="27" creationId="{00000000-0000-0000-0000-000000000000}"/>
          </ac:spMkLst>
        </pc:spChg>
      </pc:sldChg>
      <pc:sldChg chg="modNotes">
        <pc:chgData name="Mercy Wilson" userId="S::mercy.wilson@peterboroughlimited.co.uk::24e24889-1b7f-4318-a6b4-31906c84a2cf" providerId="AD" clId="Web-{D302ACA6-1E4B-7432-EB6B-410B0E9ABC37}" dt="2024-08-07T08:37:50.256" v="36"/>
        <pc:sldMkLst>
          <pc:docMk/>
          <pc:sldMk cId="2040634842" sldId="264"/>
        </pc:sldMkLst>
      </pc:sldChg>
    </pc:docChg>
  </pc:docChgLst>
  <pc:docChgLst>
    <pc:chgData name="Mercy Wilson" userId="S::mercy.wilson@peterboroughlimited.co.uk::24e24889-1b7f-4318-a6b4-31906c84a2cf" providerId="AD" clId="Web-{C87375F2-11AA-4561-B8B8-E9953EEE06CF}"/>
    <pc:docChg chg="modSld">
      <pc:chgData name="Mercy Wilson" userId="S::mercy.wilson@peterboroughlimited.co.uk::24e24889-1b7f-4318-a6b4-31906c84a2cf" providerId="AD" clId="Web-{C87375F2-11AA-4561-B8B8-E9953EEE06CF}" dt="2024-09-25T10:31:14.376" v="410" actId="20577"/>
      <pc:docMkLst>
        <pc:docMk/>
      </pc:docMkLst>
      <pc:sldChg chg="modSp">
        <pc:chgData name="Mercy Wilson" userId="S::mercy.wilson@peterboroughlimited.co.uk::24e24889-1b7f-4318-a6b4-31906c84a2cf" providerId="AD" clId="Web-{C87375F2-11AA-4561-B8B8-E9953EEE06CF}" dt="2024-09-25T10:26:46.759" v="127" actId="20577"/>
        <pc:sldMkLst>
          <pc:docMk/>
          <pc:sldMk cId="0" sldId="257"/>
        </pc:sldMkLst>
        <pc:spChg chg="mod">
          <ac:chgData name="Mercy Wilson" userId="S::mercy.wilson@peterboroughlimited.co.uk::24e24889-1b7f-4318-a6b4-31906c84a2cf" providerId="AD" clId="Web-{C87375F2-11AA-4561-B8B8-E9953EEE06CF}" dt="2024-09-25T10:26:46.759" v="127" actId="20577"/>
          <ac:spMkLst>
            <pc:docMk/>
            <pc:sldMk cId="0" sldId="257"/>
            <ac:spMk id="14" creationId="{00000000-0000-0000-0000-000000000000}"/>
          </ac:spMkLst>
        </pc:spChg>
      </pc:sldChg>
      <pc:sldChg chg="modNotes">
        <pc:chgData name="Mercy Wilson" userId="S::mercy.wilson@peterboroughlimited.co.uk::24e24889-1b7f-4318-a6b4-31906c84a2cf" providerId="AD" clId="Web-{C87375F2-11AA-4561-B8B8-E9953EEE06CF}" dt="2024-09-25T10:28:54.950" v="262"/>
        <pc:sldMkLst>
          <pc:docMk/>
          <pc:sldMk cId="0" sldId="258"/>
        </pc:sldMkLst>
      </pc:sldChg>
      <pc:sldChg chg="modSp modNotes">
        <pc:chgData name="Mercy Wilson" userId="S::mercy.wilson@peterboroughlimited.co.uk::24e24889-1b7f-4318-a6b4-31906c84a2cf" providerId="AD" clId="Web-{C87375F2-11AA-4561-B8B8-E9953EEE06CF}" dt="2024-09-25T10:30:09" v="360" actId="1076"/>
        <pc:sldMkLst>
          <pc:docMk/>
          <pc:sldMk cId="3721949520" sldId="259"/>
        </pc:sldMkLst>
        <pc:spChg chg="mod">
          <ac:chgData name="Mercy Wilson" userId="S::mercy.wilson@peterboroughlimited.co.uk::24e24889-1b7f-4318-a6b4-31906c84a2cf" providerId="AD" clId="Web-{C87375F2-11AA-4561-B8B8-E9953EEE06CF}" dt="2024-09-25T10:30:09" v="360" actId="1076"/>
          <ac:spMkLst>
            <pc:docMk/>
            <pc:sldMk cId="3721949520" sldId="259"/>
            <ac:spMk id="13" creationId="{00000000-0000-0000-0000-000000000000}"/>
          </ac:spMkLst>
        </pc:spChg>
        <pc:picChg chg="mod">
          <ac:chgData name="Mercy Wilson" userId="S::mercy.wilson@peterboroughlimited.co.uk::24e24889-1b7f-4318-a6b4-31906c84a2cf" providerId="AD" clId="Web-{C87375F2-11AA-4561-B8B8-E9953EEE06CF}" dt="2024-09-25T10:30:04.234" v="359" actId="1076"/>
          <ac:picMkLst>
            <pc:docMk/>
            <pc:sldMk cId="3721949520" sldId="259"/>
            <ac:picMk id="23" creationId="{00000000-0000-0000-0000-000000000000}"/>
          </ac:picMkLst>
        </pc:picChg>
      </pc:sldChg>
      <pc:sldChg chg="modSp modNotes">
        <pc:chgData name="Mercy Wilson" userId="S::mercy.wilson@peterboroughlimited.co.uk::24e24889-1b7f-4318-a6b4-31906c84a2cf" providerId="AD" clId="Web-{C87375F2-11AA-4561-B8B8-E9953EEE06CF}" dt="2024-09-25T10:31:14.376" v="410" actId="20577"/>
        <pc:sldMkLst>
          <pc:docMk/>
          <pc:sldMk cId="2212903631" sldId="261"/>
        </pc:sldMkLst>
        <pc:spChg chg="mod">
          <ac:chgData name="Mercy Wilson" userId="S::mercy.wilson@peterboroughlimited.co.uk::24e24889-1b7f-4318-a6b4-31906c84a2cf" providerId="AD" clId="Web-{C87375F2-11AA-4561-B8B8-E9953EEE06CF}" dt="2024-09-25T10:31:14.376" v="410" actId="20577"/>
          <ac:spMkLst>
            <pc:docMk/>
            <pc:sldMk cId="2212903631" sldId="261"/>
            <ac:spMk id="2" creationId="{00000000-0000-0000-0000-000000000000}"/>
          </ac:spMkLst>
        </pc:spChg>
        <pc:spChg chg="mod">
          <ac:chgData name="Mercy Wilson" userId="S::mercy.wilson@peterboroughlimited.co.uk::24e24889-1b7f-4318-a6b4-31906c84a2cf" providerId="AD" clId="Web-{C87375F2-11AA-4561-B8B8-E9953EEE06CF}" dt="2024-09-25T10:30:54.313" v="390" actId="1076"/>
          <ac:spMkLst>
            <pc:docMk/>
            <pc:sldMk cId="2212903631" sldId="261"/>
            <ac:spMk id="18" creationId="{00000000-0000-0000-0000-000000000000}"/>
          </ac:spMkLst>
        </pc:spChg>
      </pc:sldChg>
      <pc:sldChg chg="modSp">
        <pc:chgData name="Mercy Wilson" userId="S::mercy.wilson@peterboroughlimited.co.uk::24e24889-1b7f-4318-a6b4-31906c84a2cf" providerId="AD" clId="Web-{C87375F2-11AA-4561-B8B8-E9953EEE06CF}" dt="2024-09-25T10:24:31.005" v="49" actId="14100"/>
        <pc:sldMkLst>
          <pc:docMk/>
          <pc:sldMk cId="191927161" sldId="262"/>
        </pc:sldMkLst>
        <pc:spChg chg="mod">
          <ac:chgData name="Mercy Wilson" userId="S::mercy.wilson@peterboroughlimited.co.uk::24e24889-1b7f-4318-a6b4-31906c84a2cf" providerId="AD" clId="Web-{C87375F2-11AA-4561-B8B8-E9953EEE06CF}" dt="2024-09-25T10:24:31.005" v="49" actId="14100"/>
          <ac:spMkLst>
            <pc:docMk/>
            <pc:sldMk cId="191927161" sldId="262"/>
            <ac:spMk id="4" creationId="{00000000-0000-0000-0000-000000000000}"/>
          </ac:spMkLst>
        </pc:spChg>
      </pc:sldChg>
      <pc:sldChg chg="addSp modSp modNotes">
        <pc:chgData name="Mercy Wilson" userId="S::mercy.wilson@peterboroughlimited.co.uk::24e24889-1b7f-4318-a6b4-31906c84a2cf" providerId="AD" clId="Web-{C87375F2-11AA-4561-B8B8-E9953EEE06CF}" dt="2024-09-25T10:27:54.949" v="220"/>
        <pc:sldMkLst>
          <pc:docMk/>
          <pc:sldMk cId="2024841466" sldId="263"/>
        </pc:sldMkLst>
        <pc:spChg chg="add mod">
          <ac:chgData name="Mercy Wilson" userId="S::mercy.wilson@peterboroughlimited.co.uk::24e24889-1b7f-4318-a6b4-31906c84a2cf" providerId="AD" clId="Web-{C87375F2-11AA-4561-B8B8-E9953EEE06CF}" dt="2024-09-25T10:25:37.882" v="81" actId="1076"/>
          <ac:spMkLst>
            <pc:docMk/>
            <pc:sldMk cId="2024841466" sldId="263"/>
            <ac:spMk id="5" creationId="{D7AB6BCB-7577-4EF6-686A-5F8547F3BE02}"/>
          </ac:spMkLst>
        </pc:spChg>
        <pc:spChg chg="mod">
          <ac:chgData name="Mercy Wilson" userId="S::mercy.wilson@peterboroughlimited.co.uk::24e24889-1b7f-4318-a6b4-31906c84a2cf" providerId="AD" clId="Web-{C87375F2-11AA-4561-B8B8-E9953EEE06CF}" dt="2024-09-25T10:26:58.072" v="130" actId="20577"/>
          <ac:spMkLst>
            <pc:docMk/>
            <pc:sldMk cId="2024841466" sldId="263"/>
            <ac:spMk id="12" creationId="{00000000-0000-0000-0000-000000000000}"/>
          </ac:spMkLst>
        </pc:spChg>
      </pc:sldChg>
      <pc:sldChg chg="addSp modSp modNotes">
        <pc:chgData name="Mercy Wilson" userId="S::mercy.wilson@peterboroughlimited.co.uk::24e24889-1b7f-4318-a6b4-31906c84a2cf" providerId="AD" clId="Web-{C87375F2-11AA-4561-B8B8-E9953EEE06CF}" dt="2024-09-25T10:26:25.696" v="125"/>
        <pc:sldMkLst>
          <pc:docMk/>
          <pc:sldMk cId="2040634842" sldId="264"/>
        </pc:sldMkLst>
        <pc:spChg chg="add mod">
          <ac:chgData name="Mercy Wilson" userId="S::mercy.wilson@peterboroughlimited.co.uk::24e24889-1b7f-4318-a6b4-31906c84a2cf" providerId="AD" clId="Web-{C87375F2-11AA-4561-B8B8-E9953EEE06CF}" dt="2024-09-25T10:25:30.491" v="78" actId="20577"/>
          <ac:spMkLst>
            <pc:docMk/>
            <pc:sldMk cId="2040634842" sldId="264"/>
            <ac:spMk id="5" creationId="{F1B98F26-53F2-4B6F-EB0A-357AA0285352}"/>
          </ac:spMkLst>
        </pc:spChg>
      </pc:sldChg>
    </pc:docChg>
  </pc:docChgLst>
  <pc:docChgLst>
    <pc:chgData name="Mercy Wilson" userId="S::mercy.wilson@peterboroughlimited.co.uk::24e24889-1b7f-4318-a6b4-31906c84a2cf" providerId="AD" clId="Web-{C897778C-5D79-BEE3-A046-D4DDE5F89135}"/>
    <pc:docChg chg="modSld">
      <pc:chgData name="Mercy Wilson" userId="S::mercy.wilson@peterboroughlimited.co.uk::24e24889-1b7f-4318-a6b4-31906c84a2cf" providerId="AD" clId="Web-{C897778C-5D79-BEE3-A046-D4DDE5F89135}" dt="2024-08-07T08:35:25.988" v="1" actId="1076"/>
      <pc:docMkLst>
        <pc:docMk/>
      </pc:docMkLst>
      <pc:sldChg chg="modSp">
        <pc:chgData name="Mercy Wilson" userId="S::mercy.wilson@peterboroughlimited.co.uk::24e24889-1b7f-4318-a6b4-31906c84a2cf" providerId="AD" clId="Web-{C897778C-5D79-BEE3-A046-D4DDE5F89135}" dt="2024-08-07T08:34:55.159" v="0" actId="20577"/>
        <pc:sldMkLst>
          <pc:docMk/>
          <pc:sldMk cId="0" sldId="257"/>
        </pc:sldMkLst>
        <pc:spChg chg="mod">
          <ac:chgData name="Mercy Wilson" userId="S::mercy.wilson@peterboroughlimited.co.uk::24e24889-1b7f-4318-a6b4-31906c84a2cf" providerId="AD" clId="Web-{C897778C-5D79-BEE3-A046-D4DDE5F89135}" dt="2024-08-07T08:34:55.159" v="0" actId="20577"/>
          <ac:spMkLst>
            <pc:docMk/>
            <pc:sldMk cId="0" sldId="257"/>
            <ac:spMk id="9" creationId="{00000000-0000-0000-0000-000000000000}"/>
          </ac:spMkLst>
        </pc:spChg>
      </pc:sldChg>
      <pc:sldChg chg="modSp">
        <pc:chgData name="Mercy Wilson" userId="S::mercy.wilson@peterboroughlimited.co.uk::24e24889-1b7f-4318-a6b4-31906c84a2cf" providerId="AD" clId="Web-{C897778C-5D79-BEE3-A046-D4DDE5F89135}" dt="2024-08-07T08:35:25.988" v="1" actId="1076"/>
        <pc:sldMkLst>
          <pc:docMk/>
          <pc:sldMk cId="3721949520" sldId="259"/>
        </pc:sldMkLst>
        <pc:picChg chg="mod">
          <ac:chgData name="Mercy Wilson" userId="S::mercy.wilson@peterboroughlimited.co.uk::24e24889-1b7f-4318-a6b4-31906c84a2cf" providerId="AD" clId="Web-{C897778C-5D79-BEE3-A046-D4DDE5F89135}" dt="2024-08-07T08:35:25.988" v="1" actId="1076"/>
          <ac:picMkLst>
            <pc:docMk/>
            <pc:sldMk cId="3721949520" sldId="259"/>
            <ac:picMk id="2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36825" cy="1651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316288" y="0"/>
            <a:ext cx="2536825" cy="165100"/>
          </a:xfrm>
          <a:prstGeom prst="rect">
            <a:avLst/>
          </a:prstGeom>
        </p:spPr>
        <p:txBody>
          <a:bodyPr vert="horz" lIns="91440" tIns="45720" rIns="91440" bIns="45720" rtlCol="0"/>
          <a:lstStyle>
            <a:lvl1pPr algn="r">
              <a:defRPr sz="1200"/>
            </a:lvl1pPr>
          </a:lstStyle>
          <a:p>
            <a:fld id="{31BAE8C7-4C92-4BB5-B43E-B583D896D93D}" type="datetimeFigureOut">
              <a:rPr lang="en-GB" smtClean="0"/>
              <a:t>25/09/2024</a:t>
            </a:fld>
            <a:endParaRPr lang="en-GB"/>
          </a:p>
        </p:txBody>
      </p:sp>
      <p:sp>
        <p:nvSpPr>
          <p:cNvPr id="4" name="Slide Image Placeholder 3"/>
          <p:cNvSpPr>
            <a:spLocks noGrp="1" noRot="1" noChangeAspect="1"/>
          </p:cNvSpPr>
          <p:nvPr>
            <p:ph type="sldImg" idx="2"/>
          </p:nvPr>
        </p:nvSpPr>
        <p:spPr>
          <a:xfrm>
            <a:off x="1939925" y="412750"/>
            <a:ext cx="1974850" cy="11112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585788" y="1585913"/>
            <a:ext cx="4683125" cy="1298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3130550"/>
            <a:ext cx="2536825" cy="1651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316288" y="3130550"/>
            <a:ext cx="2536825" cy="165100"/>
          </a:xfrm>
          <a:prstGeom prst="rect">
            <a:avLst/>
          </a:prstGeom>
        </p:spPr>
        <p:txBody>
          <a:bodyPr vert="horz" lIns="91440" tIns="45720" rIns="91440" bIns="45720" rtlCol="0" anchor="b"/>
          <a:lstStyle>
            <a:lvl1pPr algn="r">
              <a:defRPr sz="1200"/>
            </a:lvl1pPr>
          </a:lstStyle>
          <a:p>
            <a:fld id="{40522948-D549-417E-98B5-AD7AD615920E}" type="slidenum">
              <a:rPr lang="en-GB" smtClean="0"/>
              <a:t>‹#›</a:t>
            </a:fld>
            <a:endParaRPr lang="en-GB"/>
          </a:p>
        </p:txBody>
      </p:sp>
    </p:spTree>
    <p:extLst>
      <p:ext uri="{BB962C8B-B14F-4D97-AF65-F5344CB8AC3E}">
        <p14:creationId xmlns:p14="http://schemas.microsoft.com/office/powerpoint/2010/main" val="80855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Must Farm</a:t>
            </a:r>
            <a:r>
              <a:rPr lang="en-GB" baseline="0"/>
              <a:t> was a late Bronze Age site 1000-800BC. 5 wooden structures, a walkway and fence were found. It was just outside modern day Whittlesey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There were probably more structures over the dry land that did not survive as they were not preserved, they dried out and rotted away</a:t>
            </a:r>
          </a:p>
          <a:p>
            <a:endParaRPr lang="en-GB"/>
          </a:p>
          <a:p>
            <a:r>
              <a:rPr lang="en-GB"/>
              <a:t>Why</a:t>
            </a:r>
            <a:r>
              <a:rPr lang="en-GB" baseline="0"/>
              <a:t> do you think they built it above a river? </a:t>
            </a:r>
          </a:p>
        </p:txBody>
      </p:sp>
      <p:sp>
        <p:nvSpPr>
          <p:cNvPr id="4" name="Slide Number Placeholder 3"/>
          <p:cNvSpPr>
            <a:spLocks noGrp="1"/>
          </p:cNvSpPr>
          <p:nvPr>
            <p:ph type="sldNum" sz="quarter" idx="10"/>
          </p:nvPr>
        </p:nvSpPr>
        <p:spPr/>
        <p:txBody>
          <a:bodyPr/>
          <a:lstStyle/>
          <a:p>
            <a:fld id="{40522948-D549-417E-98B5-AD7AD615920E}" type="slidenum">
              <a:rPr lang="en-GB" smtClean="0"/>
              <a:t>2</a:t>
            </a:fld>
            <a:endParaRPr lang="en-GB"/>
          </a:p>
        </p:txBody>
      </p:sp>
    </p:spTree>
    <p:extLst>
      <p:ext uri="{BB962C8B-B14F-4D97-AF65-F5344CB8AC3E}">
        <p14:creationId xmlns:p14="http://schemas.microsoft.com/office/powerpoint/2010/main" val="417987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Archaeologists can find out a lot of information from Must Farm because it was left exactly how the people that lived there would have used it. This doesn’t usually happen in archaeology. </a:t>
            </a:r>
            <a:r>
              <a:rPr lang="en-GB" dirty="0"/>
              <a:t>The water and charring from the fire led to high levels of preservation, so we find materials like wood and fibres that would not usually survive</a:t>
            </a:r>
            <a:endParaRPr lang="en-GB" baseline="0" dirty="0"/>
          </a:p>
          <a:p>
            <a:endParaRPr lang="en-GB" baseline="0"/>
          </a:p>
          <a:p>
            <a:r>
              <a:rPr lang="en-GB" baseline="0" dirty="0"/>
              <a:t>The people left in a hurry because of the fire and left lots and lots behind. </a:t>
            </a:r>
            <a:endParaRPr lang="en-GB" dirty="0">
              <a:cs typeface="Calibri"/>
            </a:endParaRPr>
          </a:p>
        </p:txBody>
      </p:sp>
      <p:sp>
        <p:nvSpPr>
          <p:cNvPr id="4" name="Slide Number Placeholder 3"/>
          <p:cNvSpPr>
            <a:spLocks noGrp="1"/>
          </p:cNvSpPr>
          <p:nvPr>
            <p:ph type="sldNum" sz="quarter" idx="10"/>
          </p:nvPr>
        </p:nvSpPr>
        <p:spPr/>
        <p:txBody>
          <a:bodyPr/>
          <a:lstStyle/>
          <a:p>
            <a:fld id="{40522948-D549-417E-98B5-AD7AD615920E}" type="slidenum">
              <a:rPr lang="en-GB" smtClean="0"/>
              <a:t>3</a:t>
            </a:fld>
            <a:endParaRPr lang="en-GB"/>
          </a:p>
        </p:txBody>
      </p:sp>
    </p:spTree>
    <p:extLst>
      <p:ext uri="{BB962C8B-B14F-4D97-AF65-F5344CB8AC3E}">
        <p14:creationId xmlns:p14="http://schemas.microsoft.com/office/powerpoint/2010/main" val="426595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Some timbers were discovered sticking out of the side of the quarry. This was the beginning of Must Farm.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Small excavations happened before the site was fully excavated</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houses and everything in them dropped into the mud at the bottom of the river channel. The river current was not strong enough to wash them away. Plants growing there kept them in place. This means archaeologists found the site and artefacts exactly as they were left. </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Muddy, wet conditions preserve objects that would usually dry out and rot away over time. This is why so many things survived at Must Farm that wouldn’t normally, and </a:t>
            </a:r>
            <a:r>
              <a:rPr lang="en-GB" dirty="0"/>
              <a:t>what</a:t>
            </a:r>
            <a:r>
              <a:rPr lang="en-GB" baseline="0" dirty="0"/>
              <a:t> archaeologists found so much wood at Must Farm. </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a:defRPr/>
            </a:pPr>
            <a:r>
              <a:rPr lang="en-GB" baseline="0" dirty="0"/>
              <a:t>The site was completely excavated and all the objects taken away to be preserved. Lots of photographs, drawings and maps were made of the site so that we know exactly what it looked like before it was dug up. </a:t>
            </a:r>
            <a:r>
              <a:rPr lang="en-GB" dirty="0"/>
              <a:t>As Must Farm was found in a working quarry, it has now been dug away for gravel extraction. </a:t>
            </a:r>
            <a:endParaRPr lang="en-GB" baseline="0" dirty="0"/>
          </a:p>
          <a:p>
            <a:endParaRPr lang="en-GB"/>
          </a:p>
        </p:txBody>
      </p:sp>
      <p:sp>
        <p:nvSpPr>
          <p:cNvPr id="4" name="Slide Number Placeholder 3"/>
          <p:cNvSpPr>
            <a:spLocks noGrp="1"/>
          </p:cNvSpPr>
          <p:nvPr>
            <p:ph type="sldNum" sz="quarter" idx="10"/>
          </p:nvPr>
        </p:nvSpPr>
        <p:spPr/>
        <p:txBody>
          <a:bodyPr/>
          <a:lstStyle/>
          <a:p>
            <a:fld id="{40522948-D549-417E-98B5-AD7AD615920E}" type="slidenum">
              <a:rPr lang="en-GB" smtClean="0"/>
              <a:t>4</a:t>
            </a:fld>
            <a:endParaRPr lang="en-GB"/>
          </a:p>
        </p:txBody>
      </p:sp>
    </p:spTree>
    <p:extLst>
      <p:ext uri="{BB962C8B-B14F-4D97-AF65-F5344CB8AC3E}">
        <p14:creationId xmlns:p14="http://schemas.microsoft.com/office/powerpoint/2010/main" val="309241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Archaeologists</a:t>
            </a:r>
            <a:r>
              <a:rPr lang="en-GB" baseline="0" dirty="0"/>
              <a:t> found a lot of artefacts. They tell us a lot about Bronze Age life. </a:t>
            </a:r>
          </a:p>
          <a:p>
            <a:endParaRPr lang="en-GB" baseline="0"/>
          </a:p>
          <a:p>
            <a:r>
              <a:rPr lang="en-GB" baseline="0" dirty="0"/>
              <a:t>Usually if sites are abandoned because people are moving on they take everything with them! </a:t>
            </a:r>
            <a:r>
              <a:rPr lang="en-GB" dirty="0"/>
              <a:t>Or archaeologists</a:t>
            </a:r>
            <a:r>
              <a:rPr lang="en-GB" baseline="0" dirty="0"/>
              <a:t> would usually find things that were thrown away </a:t>
            </a:r>
            <a:r>
              <a:rPr lang="en-GB" dirty="0"/>
              <a:t>in rubbish pits </a:t>
            </a:r>
            <a:r>
              <a:rPr lang="en-GB" baseline="0" dirty="0"/>
              <a:t>or lost. Because people left Must Farm and left everything </a:t>
            </a:r>
            <a:r>
              <a:rPr lang="en-GB" dirty="0"/>
              <a:t>behind we</a:t>
            </a:r>
            <a:r>
              <a:rPr lang="en-GB" baseline="0" dirty="0"/>
              <a:t> can see many more objects that people would have been using in their everyday lives</a:t>
            </a:r>
            <a:endParaRPr lang="en-GB" dirty="0">
              <a:cs typeface="Calibri"/>
            </a:endParaRPr>
          </a:p>
          <a:p>
            <a:endParaRPr lang="en-GB" dirty="0">
              <a:cs typeface="Calibri"/>
            </a:endParaRPr>
          </a:p>
          <a:p>
            <a:r>
              <a:rPr lang="en-GB" dirty="0">
                <a:cs typeface="Calibri"/>
              </a:rPr>
              <a:t>This gives us a much better understanding of life in the bronze age, the tools people used, the food they ates, the types of objects they had and how they made their roundhouses</a:t>
            </a:r>
          </a:p>
        </p:txBody>
      </p:sp>
      <p:sp>
        <p:nvSpPr>
          <p:cNvPr id="4" name="Slide Number Placeholder 3"/>
          <p:cNvSpPr>
            <a:spLocks noGrp="1"/>
          </p:cNvSpPr>
          <p:nvPr>
            <p:ph type="sldNum" sz="quarter" idx="10"/>
          </p:nvPr>
        </p:nvSpPr>
        <p:spPr/>
        <p:txBody>
          <a:bodyPr/>
          <a:lstStyle/>
          <a:p>
            <a:fld id="{40522948-D549-417E-98B5-AD7AD615920E}" type="slidenum">
              <a:rPr lang="en-GB" smtClean="0"/>
              <a:t>5</a:t>
            </a:fld>
            <a:endParaRPr lang="en-GB"/>
          </a:p>
        </p:txBody>
      </p:sp>
    </p:spTree>
    <p:extLst>
      <p:ext uri="{BB962C8B-B14F-4D97-AF65-F5344CB8AC3E}">
        <p14:creationId xmlns:p14="http://schemas.microsoft.com/office/powerpoint/2010/main" val="28552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What do you think this evidence tells us about the Bronze Age? </a:t>
            </a:r>
            <a:endParaRPr lang="en-GB" b="1" dirty="0"/>
          </a:p>
          <a:p>
            <a:endParaRPr lang="en-GB" b="1" dirty="0">
              <a:cs typeface="Calibri" panose="020F0502020204030204"/>
            </a:endParaRPr>
          </a:p>
          <a:p>
            <a:endParaRPr lang="en-GB" b="1" dirty="0"/>
          </a:p>
          <a:p>
            <a:r>
              <a:rPr lang="en-GB" sz="1200" b="1" kern="1200" dirty="0">
                <a:solidFill>
                  <a:schemeClr val="tx1"/>
                </a:solidFill>
                <a:effectLst/>
                <a:latin typeface="+mn-lt"/>
                <a:ea typeface="+mn-ea"/>
                <a:cs typeface="+mn-cs"/>
              </a:rPr>
              <a:t>Remains of houses-</a:t>
            </a:r>
            <a:r>
              <a:rPr lang="en-GB" sz="1200" kern="1200" dirty="0">
                <a:solidFill>
                  <a:schemeClr val="tx1"/>
                </a:solidFill>
                <a:effectLst/>
                <a:latin typeface="+mn-lt"/>
                <a:ea typeface="+mn-ea"/>
                <a:cs typeface="+mn-cs"/>
              </a:rPr>
              <a:t>archaeologists can tell the type of wood they used to build, a mixture of ash and oak. 6000 pieces of wood were found from tiny woodchips to huge timber posts. The wood is so well preserved we can see the remains of bark and tool marks. Archaeologists can piece together the construction methods too from the position of the timbers and remains of joints</a:t>
            </a:r>
            <a:endParaRPr lang="en-GB">
              <a:ea typeface="+mn-ea"/>
              <a:cs typeface="+mn-cs"/>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Animal Bones- </a:t>
            </a:r>
            <a:r>
              <a:rPr lang="en-GB" sz="1200" kern="1200" dirty="0">
                <a:solidFill>
                  <a:schemeClr val="tx1"/>
                </a:solidFill>
                <a:effectLst/>
                <a:latin typeface="+mn-lt"/>
                <a:ea typeface="+mn-ea"/>
                <a:cs typeface="+mn-cs"/>
              </a:rPr>
              <a:t>sheep, calf, pig, wild boar and red deer were all found. Most of the animal bone found was of wild animals, suggesting they were going onto the dry land to hunt for food. Very little fish was found. The sheep and calf remains were found inside the roundhouses, suggesting they were kept inside</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Fabric, threads and fibre-</a:t>
            </a:r>
            <a:r>
              <a:rPr lang="en-GB" sz="1200" kern="1200" dirty="0">
                <a:solidFill>
                  <a:schemeClr val="tx1"/>
                </a:solidFill>
                <a:effectLst/>
                <a:latin typeface="+mn-lt"/>
                <a:ea typeface="+mn-ea"/>
                <a:cs typeface="+mn-cs"/>
              </a:rPr>
              <a:t>evidence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 been found of the whole process of cloth making. From natural plant fibres like flax to thread, even thread on bobbins and then the finished cloth. This helps us understand how people were making thread and making cloth in the Bronze Age</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Tools- </a:t>
            </a:r>
            <a:r>
              <a:rPr lang="en-GB" sz="1200" kern="1200" dirty="0">
                <a:solidFill>
                  <a:schemeClr val="tx1"/>
                </a:solidFill>
                <a:effectLst/>
                <a:latin typeface="+mn-lt"/>
                <a:ea typeface="+mn-ea"/>
                <a:cs typeface="+mn-cs"/>
              </a:rPr>
              <a:t>all kinds of tools have been found at Must Farm. These include things used in the home and for farming and construction. Things like axes, sickles, hammers, razors, knives, shafts and handles of artefacts, buckets, troughs and more. There were even two wheels found on site. This helps us understand the items people used in their daily lives. The variety of artefacts gives an idea of everything people needed for life in the Bronze Age</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Beads-</a:t>
            </a:r>
            <a:r>
              <a:rPr lang="en-GB" sz="1200" kern="1200" dirty="0">
                <a:solidFill>
                  <a:schemeClr val="tx1"/>
                </a:solidFill>
                <a:effectLst/>
                <a:latin typeface="+mn-lt"/>
                <a:ea typeface="+mn-ea"/>
                <a:cs typeface="+mn-cs"/>
              </a:rPr>
              <a:t> glass beads were found at Must Farm, alongside beads made from amber and jet. They were not made locally so this gives us evidence that there a trade happening between bronze age Britain and places further afield. The beads could have come from places like Turkey or Syria. It also tells us that people liked to decorate themselves. </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Plant remains- </a:t>
            </a:r>
            <a:r>
              <a:rPr lang="en-GB" sz="1200" kern="1200" dirty="0">
                <a:solidFill>
                  <a:schemeClr val="tx1"/>
                </a:solidFill>
                <a:effectLst/>
                <a:latin typeface="+mn-lt"/>
                <a:ea typeface="+mn-ea"/>
                <a:cs typeface="+mn-cs"/>
              </a:rPr>
              <a:t>grains were found still in pots, as was porridge. There was even a bowl with a spoon and food remains. It tells us about the kind of cereals people were growing the Bronze Age. Barley, emmer wheat (an ancient grain) and flax were found.</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Pottery- </a:t>
            </a:r>
            <a:r>
              <a:rPr lang="en-GB" sz="1200" kern="1200" dirty="0">
                <a:solidFill>
                  <a:schemeClr val="tx1"/>
                </a:solidFill>
                <a:effectLst/>
                <a:latin typeface="+mn-lt"/>
                <a:ea typeface="+mn-ea"/>
                <a:cs typeface="+mn-cs"/>
              </a:rPr>
              <a:t>a huge amount of pottery was found. Tiny vessels as well as huge storage jars were excavated. A number of complete vessels were found. The style of a lot of the vessels are the same, suggesting they were made by one person. Some of the pots are coarse- thick, uneven, undecorated and used for everyday storage and cooking pots and some are fine-thin, with even walls and decorated.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40522948-D549-417E-98B5-AD7AD615920E}" type="slidenum">
              <a:rPr lang="en-GB" smtClean="0"/>
              <a:t>6</a:t>
            </a:fld>
            <a:endParaRPr lang="en-GB"/>
          </a:p>
        </p:txBody>
      </p:sp>
    </p:spTree>
    <p:extLst>
      <p:ext uri="{BB962C8B-B14F-4D97-AF65-F5344CB8AC3E}">
        <p14:creationId xmlns:p14="http://schemas.microsoft.com/office/powerpoint/2010/main" val="352836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Throughout all the structures</a:t>
            </a:r>
            <a:r>
              <a:rPr lang="en-GB" baseline="0"/>
              <a:t> there is a general pattern of what artefacts are found where. </a:t>
            </a:r>
          </a:p>
          <a:p>
            <a:endParaRPr lang="en-GB" baseline="0"/>
          </a:p>
          <a:p>
            <a:r>
              <a:rPr lang="en-GB" baseline="0"/>
              <a:t>When they fell in the river, things stayed largely where they were kept inside the roundhouses. </a:t>
            </a:r>
          </a:p>
          <a:p>
            <a:endParaRPr lang="en-GB" baseline="0"/>
          </a:p>
          <a:p>
            <a:r>
              <a:rPr lang="en-GB" baseline="0"/>
              <a:t>The area for pots and metal tools was probably for cooking and storage. The area of animal bones was probably where lambs were kept, or joints of meat that were being preserved or prepared for cooking. </a:t>
            </a:r>
          </a:p>
          <a:p>
            <a:endParaRPr lang="en-GB" baseline="0"/>
          </a:p>
          <a:p>
            <a:r>
              <a:rPr lang="en-GB" baseline="0"/>
              <a:t>As the area on the top left was mostly empty compared to the rest of the roundhouse, archaeologists think it was used for sleeping in. </a:t>
            </a:r>
          </a:p>
          <a:p>
            <a:endParaRPr lang="en-GB" baseline="0"/>
          </a:p>
          <a:p>
            <a:r>
              <a:rPr lang="en-GB" baseline="0"/>
              <a:t>The entrance was probably at the very bottom middle of this diagram, between the fibres and animal bones. There were not clear entrances to all the structures but fabric making is often found near the entrance. </a:t>
            </a:r>
          </a:p>
          <a:p>
            <a:endParaRPr lang="en-GB" baseline="0"/>
          </a:p>
          <a:p>
            <a:r>
              <a:rPr lang="en-GB" baseline="0"/>
              <a:t>There would have been a hearth with a fire in each house, and some kind of hole in the roof, possibly with a clay chimney to let smoke out</a:t>
            </a:r>
            <a:endParaRPr lang="en-GB"/>
          </a:p>
        </p:txBody>
      </p:sp>
      <p:sp>
        <p:nvSpPr>
          <p:cNvPr id="4" name="Slide Number Placeholder 3"/>
          <p:cNvSpPr>
            <a:spLocks noGrp="1"/>
          </p:cNvSpPr>
          <p:nvPr>
            <p:ph type="sldNum" sz="quarter" idx="10"/>
          </p:nvPr>
        </p:nvSpPr>
        <p:spPr/>
        <p:txBody>
          <a:bodyPr/>
          <a:lstStyle/>
          <a:p>
            <a:fld id="{40522948-D549-417E-98B5-AD7AD615920E}" type="slidenum">
              <a:rPr lang="en-GB" smtClean="0"/>
              <a:t>7</a:t>
            </a:fld>
            <a:endParaRPr lang="en-GB"/>
          </a:p>
        </p:txBody>
      </p:sp>
    </p:spTree>
    <p:extLst>
      <p:ext uri="{BB962C8B-B14F-4D97-AF65-F5344CB8AC3E}">
        <p14:creationId xmlns:p14="http://schemas.microsoft.com/office/powerpoint/2010/main" val="156825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our artist's impression of the houses at Must Farm</a:t>
            </a:r>
          </a:p>
          <a:p>
            <a:r>
              <a:rPr lang="en-US" dirty="0">
                <a:ea typeface="Calibri"/>
                <a:cs typeface="Calibri"/>
              </a:rPr>
              <a:t>What can you see? </a:t>
            </a:r>
          </a:p>
          <a:p>
            <a:r>
              <a:rPr lang="en-US" dirty="0">
                <a:ea typeface="Calibri"/>
                <a:cs typeface="Calibri"/>
              </a:rPr>
              <a:t>What would be happening?</a:t>
            </a:r>
          </a:p>
          <a:p>
            <a:r>
              <a:rPr lang="en-US" dirty="0">
                <a:ea typeface="Calibri"/>
                <a:cs typeface="Calibri"/>
              </a:rPr>
              <a:t>What can you guess?</a:t>
            </a:r>
          </a:p>
          <a:p>
            <a:r>
              <a:rPr lang="en-US" dirty="0">
                <a:ea typeface="Calibri"/>
                <a:cs typeface="Calibri"/>
              </a:rPr>
              <a:t>What else do you want to know?</a:t>
            </a:r>
          </a:p>
        </p:txBody>
      </p:sp>
      <p:sp>
        <p:nvSpPr>
          <p:cNvPr id="4" name="Slide Number Placeholder 3"/>
          <p:cNvSpPr>
            <a:spLocks noGrp="1"/>
          </p:cNvSpPr>
          <p:nvPr>
            <p:ph type="sldNum" sz="quarter" idx="5"/>
          </p:nvPr>
        </p:nvSpPr>
        <p:spPr/>
        <p:txBody>
          <a:bodyPr/>
          <a:lstStyle/>
          <a:p>
            <a:fld id="{40522948-D549-417E-98B5-AD7AD615920E}" type="slidenum">
              <a:rPr lang="en-GB" smtClean="0"/>
              <a:t>8</a:t>
            </a:fld>
            <a:endParaRPr lang="en-GB"/>
          </a:p>
        </p:txBody>
      </p:sp>
    </p:spTree>
    <p:extLst>
      <p:ext uri="{BB962C8B-B14F-4D97-AF65-F5344CB8AC3E}">
        <p14:creationId xmlns:p14="http://schemas.microsoft.com/office/powerpoint/2010/main" val="228345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9102" y="1021651"/>
            <a:ext cx="4976495" cy="692086"/>
          </a:xfrm>
          <a:prstGeom prst="rect">
            <a:avLst/>
          </a:prstGeom>
        </p:spPr>
        <p:txBody>
          <a:bodyPr wrap="square" lIns="0" tIns="0" rIns="0" bIns="0">
            <a:spAutoFit/>
          </a:bodyPr>
          <a:lstStyle>
            <a:lvl1pPr>
              <a:defRPr sz="4300" b="1" i="0">
                <a:solidFill>
                  <a:srgbClr val="FFFCF5"/>
                </a:solidFill>
                <a:latin typeface="Trebuchet MS"/>
                <a:cs typeface="Trebuchet MS"/>
              </a:defRPr>
            </a:lvl1pPr>
          </a:lstStyle>
          <a:p>
            <a:endParaRPr/>
          </a:p>
        </p:txBody>
      </p:sp>
      <p:sp>
        <p:nvSpPr>
          <p:cNvPr id="3" name="Holder 3"/>
          <p:cNvSpPr>
            <a:spLocks noGrp="1"/>
          </p:cNvSpPr>
          <p:nvPr>
            <p:ph type="subTitle" idx="4"/>
          </p:nvPr>
        </p:nvSpPr>
        <p:spPr>
          <a:xfrm>
            <a:off x="878205" y="1845564"/>
            <a:ext cx="4098290" cy="8239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FFFCF5"/>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FFFCF5"/>
                </a:solidFill>
                <a:latin typeface="Trebuchet MS"/>
                <a:cs typeface="Trebuchet MS"/>
              </a:defRPr>
            </a:lvl1pPr>
          </a:lstStyle>
          <a:p>
            <a:endParaRPr/>
          </a:p>
        </p:txBody>
      </p:sp>
      <p:sp>
        <p:nvSpPr>
          <p:cNvPr id="3" name="Holder 3"/>
          <p:cNvSpPr>
            <a:spLocks noGrp="1"/>
          </p:cNvSpPr>
          <p:nvPr>
            <p:ph sz="half" idx="2"/>
          </p:nvPr>
        </p:nvSpPr>
        <p:spPr>
          <a:xfrm>
            <a:off x="292735" y="757999"/>
            <a:ext cx="2546794"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015170" y="757999"/>
            <a:ext cx="2546794" cy="217512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FFFCF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
            <a:ext cx="5852795" cy="3292475"/>
          </a:xfrm>
          <a:custGeom>
            <a:avLst/>
            <a:gdLst/>
            <a:ahLst/>
            <a:cxnLst/>
            <a:rect l="l" t="t" r="r" b="b"/>
            <a:pathLst>
              <a:path w="5852795" h="3292475">
                <a:moveTo>
                  <a:pt x="5852299" y="0"/>
                </a:moveTo>
                <a:lnTo>
                  <a:pt x="0" y="0"/>
                </a:lnTo>
                <a:lnTo>
                  <a:pt x="0" y="3291916"/>
                </a:lnTo>
                <a:lnTo>
                  <a:pt x="5852299" y="3291916"/>
                </a:lnTo>
                <a:lnTo>
                  <a:pt x="5852299" y="0"/>
                </a:lnTo>
                <a:close/>
              </a:path>
            </a:pathLst>
          </a:custGeom>
          <a:solidFill>
            <a:srgbClr val="1F1F1F"/>
          </a:solidFill>
        </p:spPr>
        <p:txBody>
          <a:bodyPr wrap="square" lIns="0" tIns="0" rIns="0" bIns="0" rtlCol="0"/>
          <a:lstStyle/>
          <a:p>
            <a:endParaRPr/>
          </a:p>
        </p:txBody>
      </p:sp>
      <p:sp>
        <p:nvSpPr>
          <p:cNvPr id="2" name="Holder 2"/>
          <p:cNvSpPr>
            <a:spLocks noGrp="1"/>
          </p:cNvSpPr>
          <p:nvPr>
            <p:ph type="title"/>
          </p:nvPr>
        </p:nvSpPr>
        <p:spPr>
          <a:xfrm>
            <a:off x="346047" y="660220"/>
            <a:ext cx="2652395" cy="1289050"/>
          </a:xfrm>
          <a:prstGeom prst="rect">
            <a:avLst/>
          </a:prstGeom>
        </p:spPr>
        <p:txBody>
          <a:bodyPr wrap="square" lIns="0" tIns="0" rIns="0" bIns="0">
            <a:spAutoFit/>
          </a:bodyPr>
          <a:lstStyle>
            <a:lvl1pPr>
              <a:defRPr sz="4300" b="1" i="0">
                <a:solidFill>
                  <a:srgbClr val="FFFCF5"/>
                </a:solidFill>
                <a:latin typeface="Trebuchet MS"/>
                <a:cs typeface="Trebuchet MS"/>
              </a:defRPr>
            </a:lvl1pPr>
          </a:lstStyle>
          <a:p>
            <a:endParaRPr/>
          </a:p>
        </p:txBody>
      </p:sp>
      <p:sp>
        <p:nvSpPr>
          <p:cNvPr id="3" name="Holder 3"/>
          <p:cNvSpPr>
            <a:spLocks noGrp="1"/>
          </p:cNvSpPr>
          <p:nvPr>
            <p:ph type="body" idx="1"/>
          </p:nvPr>
        </p:nvSpPr>
        <p:spPr>
          <a:xfrm>
            <a:off x="292735" y="757999"/>
            <a:ext cx="5269230"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990598" y="3064954"/>
            <a:ext cx="1873504" cy="16478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92735" y="3064954"/>
            <a:ext cx="1346581" cy="16478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a:xfrm>
            <a:off x="4215384" y="3064954"/>
            <a:ext cx="1346581" cy="16478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notesSlide" Target="../notesSlides/notesSlide4.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6047" y="660220"/>
            <a:ext cx="3190903" cy="1538242"/>
          </a:xfrm>
          <a:prstGeom prst="rect">
            <a:avLst/>
          </a:prstGeom>
        </p:spPr>
        <p:txBody>
          <a:bodyPr vert="horz" wrap="square" lIns="0" tIns="278765" rIns="0" bIns="0" rtlCol="0">
            <a:spAutoFit/>
          </a:bodyPr>
          <a:lstStyle/>
          <a:p>
            <a:pPr marL="12700">
              <a:lnSpc>
                <a:spcPct val="100000"/>
              </a:lnSpc>
              <a:spcBef>
                <a:spcPts val="2195"/>
              </a:spcBef>
            </a:pPr>
            <a:r>
              <a:rPr spc="-305"/>
              <a:t>MUST</a:t>
            </a:r>
            <a:r>
              <a:rPr spc="-170"/>
              <a:t> </a:t>
            </a:r>
            <a:r>
              <a:rPr spc="-275">
                <a:latin typeface="Trebuchet MS" panose="020B0603020202020204" pitchFamily="34" charset="0"/>
                <a:cs typeface="Calibri"/>
              </a:rPr>
              <a:t>FARM</a:t>
            </a:r>
          </a:p>
          <a:p>
            <a:pPr marL="31115">
              <a:lnSpc>
                <a:spcPct val="100000"/>
              </a:lnSpc>
              <a:spcBef>
                <a:spcPts val="770"/>
              </a:spcBef>
            </a:pPr>
            <a:br>
              <a:rPr lang="en-GB" sz="1600" b="0" spc="-80">
                <a:latin typeface="Calibri"/>
                <a:cs typeface="Calibri"/>
              </a:rPr>
            </a:br>
            <a:r>
              <a:rPr sz="1600" b="0" spc="-80">
                <a:latin typeface="Calibri"/>
                <a:cs typeface="Calibri"/>
              </a:rPr>
              <a:t>BRITAIN</a:t>
            </a:r>
            <a:r>
              <a:rPr sz="1600" b="0" spc="30">
                <a:latin typeface="Calibri"/>
                <a:cs typeface="Calibri"/>
              </a:rPr>
              <a:t> </a:t>
            </a:r>
            <a:r>
              <a:rPr sz="1600" b="0" spc="-110">
                <a:latin typeface="Calibri"/>
                <a:cs typeface="Calibri"/>
              </a:rPr>
              <a:t>IN</a:t>
            </a:r>
            <a:r>
              <a:rPr sz="1600" b="0" spc="30">
                <a:latin typeface="Calibri"/>
                <a:cs typeface="Calibri"/>
              </a:rPr>
              <a:t> </a:t>
            </a:r>
            <a:r>
              <a:rPr sz="1600" b="0" spc="-125">
                <a:latin typeface="Calibri"/>
                <a:cs typeface="Calibri"/>
              </a:rPr>
              <a:t>THE</a:t>
            </a:r>
            <a:r>
              <a:rPr sz="1600" b="0" spc="30">
                <a:latin typeface="Calibri"/>
                <a:cs typeface="Calibri"/>
              </a:rPr>
              <a:t> </a:t>
            </a:r>
            <a:r>
              <a:rPr sz="1600" b="0" spc="-125">
                <a:latin typeface="Calibri"/>
                <a:cs typeface="Calibri"/>
              </a:rPr>
              <a:t>BRONZE</a:t>
            </a:r>
            <a:r>
              <a:rPr sz="1600" b="0" spc="30">
                <a:latin typeface="Calibri"/>
                <a:cs typeface="Calibri"/>
              </a:rPr>
              <a:t> </a:t>
            </a:r>
            <a:r>
              <a:rPr sz="1600" b="0" spc="-25">
                <a:latin typeface="Calibri"/>
                <a:cs typeface="Calibri"/>
              </a:rPr>
              <a:t>AGE</a:t>
            </a:r>
            <a:endParaRPr sz="1600">
              <a:latin typeface="Calibri"/>
              <a:cs typeface="Calibri"/>
            </a:endParaRPr>
          </a:p>
        </p:txBody>
      </p:sp>
      <p:sp>
        <p:nvSpPr>
          <p:cNvPr id="3" name="object 3"/>
          <p:cNvSpPr/>
          <p:nvPr/>
        </p:nvSpPr>
        <p:spPr>
          <a:xfrm>
            <a:off x="390152" y="2927428"/>
            <a:ext cx="4583430" cy="0"/>
          </a:xfrm>
          <a:custGeom>
            <a:avLst/>
            <a:gdLst/>
            <a:ahLst/>
            <a:cxnLst/>
            <a:rect l="l" t="t" r="r" b="b"/>
            <a:pathLst>
              <a:path w="4583430">
                <a:moveTo>
                  <a:pt x="0" y="0"/>
                </a:moveTo>
                <a:lnTo>
                  <a:pt x="4583290" y="0"/>
                </a:lnTo>
              </a:path>
            </a:pathLst>
          </a:custGeom>
          <a:ln w="6096">
            <a:solidFill>
              <a:srgbClr val="FFFCF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4885054" y="127929"/>
            <a:ext cx="870692" cy="6098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18"/>
          <p:cNvPicPr/>
          <p:nvPr/>
        </p:nvPicPr>
        <p:blipFill rotWithShape="1">
          <a:blip r:embed="rId3" cstate="print">
            <a:duotone>
              <a:prstClr val="black"/>
              <a:schemeClr val="accent6">
                <a:tint val="45000"/>
                <a:satMod val="400000"/>
              </a:schemeClr>
            </a:duotone>
          </a:blip>
          <a:srcRect l="2138" t="31855" r="-2138" b="-7948"/>
          <a:stretch/>
        </p:blipFill>
        <p:spPr>
          <a:xfrm rot="10800000">
            <a:off x="3430372" y="974935"/>
            <a:ext cx="2587529" cy="460118"/>
          </a:xfrm>
          <a:prstGeom prst="rect">
            <a:avLst/>
          </a:prstGeom>
        </p:spPr>
      </p:pic>
      <p:pic>
        <p:nvPicPr>
          <p:cNvPr id="36" name="object 18"/>
          <p:cNvPicPr/>
          <p:nvPr/>
        </p:nvPicPr>
        <p:blipFill rotWithShape="1">
          <a:blip r:embed="rId3" cstate="print">
            <a:duotone>
              <a:prstClr val="black"/>
              <a:schemeClr val="accent6">
                <a:tint val="45000"/>
                <a:satMod val="400000"/>
              </a:schemeClr>
            </a:duotone>
          </a:blip>
          <a:srcRect l="2138" t="31855" r="-2138" b="-7948"/>
          <a:stretch/>
        </p:blipFill>
        <p:spPr>
          <a:xfrm>
            <a:off x="3502708" y="1373838"/>
            <a:ext cx="2587529" cy="460118"/>
          </a:xfrm>
          <a:prstGeom prst="rect">
            <a:avLst/>
          </a:prstGeom>
        </p:spPr>
      </p:pic>
      <p:sp>
        <p:nvSpPr>
          <p:cNvPr id="2" name="object 2"/>
          <p:cNvSpPr txBox="1">
            <a:spLocks noGrp="1"/>
          </p:cNvSpPr>
          <p:nvPr>
            <p:ph type="title"/>
          </p:nvPr>
        </p:nvSpPr>
        <p:spPr>
          <a:xfrm>
            <a:off x="145891" y="107746"/>
            <a:ext cx="2961833" cy="359073"/>
          </a:xfrm>
          <a:prstGeom prst="rect">
            <a:avLst/>
          </a:prstGeom>
        </p:spPr>
        <p:txBody>
          <a:bodyPr vert="horz" wrap="square" lIns="0" tIns="12700" rIns="0" bIns="0" rtlCol="0">
            <a:spAutoFit/>
          </a:bodyPr>
          <a:lstStyle/>
          <a:p>
            <a:pPr marL="12700">
              <a:lnSpc>
                <a:spcPct val="100000"/>
              </a:lnSpc>
              <a:spcBef>
                <a:spcPts val="100"/>
              </a:spcBef>
            </a:pPr>
            <a:r>
              <a:rPr sz="2250" spc="-90">
                <a:latin typeface="Trebuchet MS" panose="020B0603020202020204" pitchFamily="34" charset="0"/>
                <a:cs typeface="Calibri"/>
              </a:rPr>
              <a:t>ABOUT</a:t>
            </a:r>
            <a:r>
              <a:rPr sz="2250" spc="-10">
                <a:latin typeface="Trebuchet MS" panose="020B0603020202020204" pitchFamily="34" charset="0"/>
                <a:cs typeface="Calibri"/>
              </a:rPr>
              <a:t> </a:t>
            </a:r>
            <a:r>
              <a:rPr sz="2250" spc="-130">
                <a:latin typeface="Trebuchet MS" panose="020B0603020202020204" pitchFamily="34" charset="0"/>
                <a:cs typeface="Calibri"/>
              </a:rPr>
              <a:t>MUST</a:t>
            </a:r>
            <a:r>
              <a:rPr sz="2250">
                <a:latin typeface="Trebuchet MS" panose="020B0603020202020204" pitchFamily="34" charset="0"/>
                <a:cs typeface="Calibri"/>
              </a:rPr>
              <a:t> </a:t>
            </a:r>
            <a:r>
              <a:rPr sz="2250" spc="-120">
                <a:latin typeface="Trebuchet MS" panose="020B0603020202020204" pitchFamily="34" charset="0"/>
                <a:cs typeface="Calibri"/>
              </a:rPr>
              <a:t>FARM</a:t>
            </a:r>
            <a:endParaRPr sz="2250">
              <a:latin typeface="Trebuchet MS" panose="020B0603020202020204" pitchFamily="34" charset="0"/>
              <a:cs typeface="Calibri"/>
            </a:endParaRPr>
          </a:p>
        </p:txBody>
      </p:sp>
      <p:sp>
        <p:nvSpPr>
          <p:cNvPr id="3"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a:p>
        </p:txBody>
      </p:sp>
      <p:sp>
        <p:nvSpPr>
          <p:cNvPr id="6" name="object 6"/>
          <p:cNvSpPr txBox="1"/>
          <p:nvPr/>
        </p:nvSpPr>
        <p:spPr>
          <a:xfrm>
            <a:off x="125035" y="1204994"/>
            <a:ext cx="2796851" cy="501484"/>
          </a:xfrm>
          <a:prstGeom prst="rect">
            <a:avLst/>
          </a:prstGeom>
        </p:spPr>
        <p:txBody>
          <a:bodyPr vert="horz" wrap="square" lIns="0" tIns="12065" rIns="0" bIns="0" rtlCol="0">
            <a:spAutoFit/>
          </a:bodyPr>
          <a:lstStyle/>
          <a:p>
            <a:pPr marL="12700" marR="5080">
              <a:lnSpc>
                <a:spcPct val="101299"/>
              </a:lnSpc>
              <a:spcBef>
                <a:spcPts val="95"/>
              </a:spcBef>
            </a:pPr>
            <a:r>
              <a:rPr sz="1600" spc="-35">
                <a:solidFill>
                  <a:srgbClr val="FFFCF5"/>
                </a:solidFill>
                <a:latin typeface="Calibri"/>
                <a:cs typeface="Calibri"/>
              </a:rPr>
              <a:t>Must</a:t>
            </a:r>
            <a:r>
              <a:rPr sz="1600" spc="-5">
                <a:solidFill>
                  <a:srgbClr val="FFFCF5"/>
                </a:solidFill>
                <a:latin typeface="Calibri"/>
                <a:cs typeface="Calibri"/>
              </a:rPr>
              <a:t> </a:t>
            </a:r>
            <a:r>
              <a:rPr sz="1600">
                <a:solidFill>
                  <a:srgbClr val="FFFCF5"/>
                </a:solidFill>
                <a:latin typeface="Calibri"/>
                <a:cs typeface="Calibri"/>
              </a:rPr>
              <a:t>Farm</a:t>
            </a:r>
            <a:r>
              <a:rPr sz="1600" spc="-5">
                <a:solidFill>
                  <a:srgbClr val="FFFCF5"/>
                </a:solidFill>
                <a:latin typeface="Calibri"/>
                <a:cs typeface="Calibri"/>
              </a:rPr>
              <a:t> </a:t>
            </a:r>
            <a:r>
              <a:rPr sz="1600" spc="-35">
                <a:solidFill>
                  <a:srgbClr val="FFFCF5"/>
                </a:solidFill>
                <a:latin typeface="Calibri"/>
                <a:cs typeface="Calibri"/>
              </a:rPr>
              <a:t>was</a:t>
            </a:r>
            <a:r>
              <a:rPr sz="1600">
                <a:solidFill>
                  <a:srgbClr val="FFFCF5"/>
                </a:solidFill>
                <a:latin typeface="Calibri"/>
                <a:cs typeface="Calibri"/>
              </a:rPr>
              <a:t> a</a:t>
            </a:r>
            <a:r>
              <a:rPr sz="1600" spc="-5">
                <a:solidFill>
                  <a:srgbClr val="FFFCF5"/>
                </a:solidFill>
                <a:latin typeface="Calibri"/>
                <a:cs typeface="Calibri"/>
              </a:rPr>
              <a:t> </a:t>
            </a:r>
            <a:r>
              <a:rPr sz="1600">
                <a:solidFill>
                  <a:srgbClr val="FFFCF5"/>
                </a:solidFill>
                <a:latin typeface="Calibri"/>
                <a:cs typeface="Calibri"/>
              </a:rPr>
              <a:t>Bronze Age</a:t>
            </a:r>
            <a:r>
              <a:rPr sz="1600" spc="-5">
                <a:solidFill>
                  <a:srgbClr val="FFFCF5"/>
                </a:solidFill>
                <a:latin typeface="Calibri"/>
                <a:cs typeface="Calibri"/>
              </a:rPr>
              <a:t> </a:t>
            </a:r>
            <a:r>
              <a:rPr sz="1600">
                <a:solidFill>
                  <a:srgbClr val="FFFCF5"/>
                </a:solidFill>
                <a:latin typeface="Calibri"/>
                <a:cs typeface="Calibri"/>
              </a:rPr>
              <a:t>site</a:t>
            </a:r>
            <a:r>
              <a:rPr sz="1600" spc="-5">
                <a:solidFill>
                  <a:srgbClr val="FFFCF5"/>
                </a:solidFill>
                <a:latin typeface="Calibri"/>
                <a:cs typeface="Calibri"/>
              </a:rPr>
              <a:t> </a:t>
            </a:r>
            <a:r>
              <a:rPr sz="1600">
                <a:solidFill>
                  <a:srgbClr val="FFFCF5"/>
                </a:solidFill>
                <a:latin typeface="Calibri"/>
                <a:cs typeface="Calibri"/>
              </a:rPr>
              <a:t>near </a:t>
            </a:r>
            <a:r>
              <a:rPr sz="1600" spc="-10">
                <a:solidFill>
                  <a:srgbClr val="FFFCF5"/>
                </a:solidFill>
                <a:latin typeface="Calibri"/>
                <a:cs typeface="Calibri"/>
              </a:rPr>
              <a:t>Peterborough.</a:t>
            </a:r>
            <a:r>
              <a:rPr sz="1600" spc="500">
                <a:solidFill>
                  <a:srgbClr val="FFFCF5"/>
                </a:solidFill>
                <a:latin typeface="Calibri"/>
                <a:cs typeface="Calibri"/>
              </a:rPr>
              <a:t> </a:t>
            </a:r>
            <a:endParaRPr sz="1600">
              <a:latin typeface="Calibri"/>
              <a:cs typeface="Calibri"/>
            </a:endParaRPr>
          </a:p>
        </p:txBody>
      </p:sp>
      <p:sp>
        <p:nvSpPr>
          <p:cNvPr id="9" name="object 9"/>
          <p:cNvSpPr txBox="1"/>
          <p:nvPr/>
        </p:nvSpPr>
        <p:spPr>
          <a:xfrm>
            <a:off x="3778320" y="312143"/>
            <a:ext cx="2076380" cy="633891"/>
          </a:xfrm>
          <a:prstGeom prst="rect">
            <a:avLst/>
          </a:prstGeom>
        </p:spPr>
        <p:txBody>
          <a:bodyPr vert="horz" wrap="square" lIns="0" tIns="12065" rIns="0" bIns="0" rtlCol="0" anchor="t">
            <a:spAutoFit/>
          </a:bodyPr>
          <a:lstStyle/>
          <a:p>
            <a:pPr marL="12700" marR="5080">
              <a:lnSpc>
                <a:spcPct val="101299"/>
              </a:lnSpc>
              <a:spcBef>
                <a:spcPts val="95"/>
              </a:spcBef>
            </a:pPr>
            <a:r>
              <a:rPr sz="1000">
                <a:solidFill>
                  <a:srgbClr val="FFFFFF"/>
                </a:solidFill>
                <a:latin typeface="Calibri"/>
                <a:cs typeface="Calibri"/>
              </a:rPr>
              <a:t>Archaeologists</a:t>
            </a:r>
            <a:r>
              <a:rPr sz="1000" spc="20">
                <a:solidFill>
                  <a:srgbClr val="FFFFFF"/>
                </a:solidFill>
                <a:latin typeface="Calibri"/>
                <a:cs typeface="Calibri"/>
              </a:rPr>
              <a:t> </a:t>
            </a:r>
            <a:r>
              <a:rPr sz="1000" spc="-20">
                <a:solidFill>
                  <a:srgbClr val="FFFFFF"/>
                </a:solidFill>
                <a:latin typeface="Calibri"/>
                <a:cs typeface="Calibri"/>
              </a:rPr>
              <a:t>found</a:t>
            </a:r>
            <a:r>
              <a:rPr sz="1000" spc="25">
                <a:solidFill>
                  <a:srgbClr val="FFFFFF"/>
                </a:solidFill>
                <a:latin typeface="Calibri"/>
                <a:cs typeface="Calibri"/>
              </a:rPr>
              <a:t> </a:t>
            </a:r>
            <a:r>
              <a:rPr sz="1000">
                <a:solidFill>
                  <a:srgbClr val="FFFFFF"/>
                </a:solidFill>
                <a:latin typeface="Calibri"/>
                <a:cs typeface="Calibri"/>
              </a:rPr>
              <a:t>5</a:t>
            </a:r>
            <a:r>
              <a:rPr sz="1000" spc="20">
                <a:solidFill>
                  <a:srgbClr val="FFFFFF"/>
                </a:solidFill>
                <a:latin typeface="Calibri"/>
                <a:cs typeface="Calibri"/>
              </a:rPr>
              <a:t> </a:t>
            </a:r>
            <a:r>
              <a:rPr sz="1000" spc="-10">
                <a:solidFill>
                  <a:srgbClr val="FFFFFF"/>
                </a:solidFill>
                <a:latin typeface="Calibri"/>
                <a:cs typeface="Calibri"/>
              </a:rPr>
              <a:t>structures</a:t>
            </a:r>
            <a:r>
              <a:rPr lang="en-US" sz="1000" spc="-10">
                <a:solidFill>
                  <a:srgbClr val="FFFFFF"/>
                </a:solidFill>
                <a:latin typeface="Calibri"/>
                <a:cs typeface="Calibri"/>
              </a:rPr>
              <a:t>.</a:t>
            </a:r>
            <a:r>
              <a:rPr sz="1000" spc="500">
                <a:solidFill>
                  <a:srgbClr val="FFFFFF"/>
                </a:solidFill>
                <a:latin typeface="Calibri"/>
                <a:cs typeface="Calibri"/>
              </a:rPr>
              <a:t> </a:t>
            </a:r>
            <a:r>
              <a:rPr sz="1000">
                <a:solidFill>
                  <a:srgbClr val="FFFFFF"/>
                </a:solidFill>
                <a:latin typeface="Calibri"/>
                <a:cs typeface="Calibri"/>
              </a:rPr>
              <a:t>Four</a:t>
            </a:r>
            <a:r>
              <a:rPr sz="1000" spc="-50">
                <a:solidFill>
                  <a:srgbClr val="FFFFFF"/>
                </a:solidFill>
                <a:latin typeface="Calibri"/>
                <a:cs typeface="Calibri"/>
              </a:rPr>
              <a:t> </a:t>
            </a:r>
            <a:r>
              <a:rPr sz="1000" spc="-25">
                <a:solidFill>
                  <a:srgbClr val="FFFFFF"/>
                </a:solidFill>
                <a:latin typeface="Calibri"/>
                <a:cs typeface="Calibri"/>
              </a:rPr>
              <a:t>were </a:t>
            </a:r>
            <a:r>
              <a:rPr sz="1000" spc="-10">
                <a:solidFill>
                  <a:srgbClr val="FFFFFF"/>
                </a:solidFill>
                <a:latin typeface="Calibri"/>
                <a:cs typeface="Calibri"/>
              </a:rPr>
              <a:t>round</a:t>
            </a:r>
            <a:r>
              <a:rPr sz="1000" spc="-30">
                <a:solidFill>
                  <a:srgbClr val="FFFFFF"/>
                </a:solidFill>
                <a:latin typeface="Calibri"/>
                <a:cs typeface="Calibri"/>
              </a:rPr>
              <a:t> </a:t>
            </a:r>
            <a:r>
              <a:rPr sz="1000">
                <a:solidFill>
                  <a:srgbClr val="FFFFFF"/>
                </a:solidFill>
                <a:latin typeface="Calibri"/>
                <a:cs typeface="Calibri"/>
              </a:rPr>
              <a:t>and</a:t>
            </a:r>
            <a:r>
              <a:rPr sz="1000" spc="-30">
                <a:solidFill>
                  <a:srgbClr val="FFFFFF"/>
                </a:solidFill>
                <a:latin typeface="Calibri"/>
                <a:cs typeface="Calibri"/>
              </a:rPr>
              <a:t> </a:t>
            </a:r>
            <a:r>
              <a:rPr sz="1000" spc="-10">
                <a:solidFill>
                  <a:srgbClr val="FFFFFF"/>
                </a:solidFill>
                <a:latin typeface="Calibri"/>
                <a:cs typeface="Calibri"/>
              </a:rPr>
              <a:t>one</a:t>
            </a:r>
            <a:r>
              <a:rPr sz="1000" spc="-25">
                <a:solidFill>
                  <a:srgbClr val="FFFFFF"/>
                </a:solidFill>
                <a:latin typeface="Calibri"/>
                <a:cs typeface="Calibri"/>
              </a:rPr>
              <a:t> </a:t>
            </a:r>
            <a:r>
              <a:rPr sz="1000" spc="-35">
                <a:solidFill>
                  <a:srgbClr val="FFFFFF"/>
                </a:solidFill>
                <a:latin typeface="Calibri"/>
                <a:cs typeface="Calibri"/>
              </a:rPr>
              <a:t>was</a:t>
            </a:r>
            <a:r>
              <a:rPr sz="1000" spc="-15">
                <a:solidFill>
                  <a:srgbClr val="FFFFFF"/>
                </a:solidFill>
                <a:latin typeface="Calibri"/>
                <a:cs typeface="Calibri"/>
              </a:rPr>
              <a:t> </a:t>
            </a:r>
            <a:r>
              <a:rPr sz="1000" spc="-10">
                <a:solidFill>
                  <a:srgbClr val="FFFFFF"/>
                </a:solidFill>
                <a:latin typeface="Calibri"/>
                <a:cs typeface="Calibri"/>
              </a:rPr>
              <a:t>square.</a:t>
            </a:r>
            <a:r>
              <a:rPr sz="1000" spc="500">
                <a:solidFill>
                  <a:srgbClr val="FFFFFF"/>
                </a:solidFill>
                <a:latin typeface="Calibri"/>
                <a:cs typeface="Calibri"/>
              </a:rPr>
              <a:t> </a:t>
            </a:r>
            <a:r>
              <a:rPr sz="1000" spc="-10">
                <a:solidFill>
                  <a:srgbClr val="FFFFFF"/>
                </a:solidFill>
                <a:latin typeface="Calibri"/>
                <a:cs typeface="Calibri"/>
              </a:rPr>
              <a:t>The</a:t>
            </a:r>
            <a:r>
              <a:rPr sz="1000" spc="15">
                <a:solidFill>
                  <a:srgbClr val="FFFFFF"/>
                </a:solidFill>
                <a:latin typeface="Calibri"/>
                <a:cs typeface="Calibri"/>
              </a:rPr>
              <a:t> </a:t>
            </a:r>
            <a:r>
              <a:rPr sz="1000">
                <a:solidFill>
                  <a:srgbClr val="FFFFFF"/>
                </a:solidFill>
                <a:latin typeface="Calibri"/>
                <a:cs typeface="Calibri"/>
              </a:rPr>
              <a:t>structures</a:t>
            </a:r>
            <a:r>
              <a:rPr sz="1000" spc="15">
                <a:solidFill>
                  <a:srgbClr val="FFFFFF"/>
                </a:solidFill>
                <a:latin typeface="Calibri"/>
                <a:cs typeface="Calibri"/>
              </a:rPr>
              <a:t> </a:t>
            </a:r>
            <a:r>
              <a:rPr sz="1000" spc="-25">
                <a:solidFill>
                  <a:srgbClr val="FFFFFF"/>
                </a:solidFill>
                <a:latin typeface="Calibri"/>
                <a:cs typeface="Calibri"/>
              </a:rPr>
              <a:t>were</a:t>
            </a:r>
            <a:r>
              <a:rPr sz="1000" spc="20">
                <a:solidFill>
                  <a:srgbClr val="FFFFFF"/>
                </a:solidFill>
                <a:latin typeface="Calibri"/>
                <a:cs typeface="Calibri"/>
              </a:rPr>
              <a:t> </a:t>
            </a:r>
            <a:r>
              <a:rPr sz="1000" spc="-20">
                <a:solidFill>
                  <a:srgbClr val="FFFFFF"/>
                </a:solidFill>
                <a:latin typeface="Calibri"/>
                <a:cs typeface="Calibri"/>
              </a:rPr>
              <a:t>surrounded</a:t>
            </a:r>
            <a:r>
              <a:rPr sz="1000" spc="15">
                <a:solidFill>
                  <a:srgbClr val="FFFFFF"/>
                </a:solidFill>
                <a:latin typeface="Calibri"/>
                <a:cs typeface="Calibri"/>
              </a:rPr>
              <a:t> </a:t>
            </a:r>
            <a:r>
              <a:rPr sz="1000">
                <a:solidFill>
                  <a:srgbClr val="FFFFFF"/>
                </a:solidFill>
                <a:latin typeface="Calibri"/>
                <a:cs typeface="Calibri"/>
              </a:rPr>
              <a:t>by</a:t>
            </a:r>
            <a:r>
              <a:rPr sz="1000" spc="20">
                <a:solidFill>
                  <a:srgbClr val="FFFFFF"/>
                </a:solidFill>
                <a:latin typeface="Calibri"/>
                <a:cs typeface="Calibri"/>
              </a:rPr>
              <a:t> </a:t>
            </a:r>
            <a:r>
              <a:rPr sz="1000" spc="-50">
                <a:solidFill>
                  <a:srgbClr val="FFFFFF"/>
                </a:solidFill>
                <a:latin typeface="Calibri"/>
                <a:cs typeface="Calibri"/>
              </a:rPr>
              <a:t>a</a:t>
            </a:r>
            <a:r>
              <a:rPr sz="1000" spc="500">
                <a:solidFill>
                  <a:srgbClr val="FFFFFF"/>
                </a:solidFill>
                <a:latin typeface="Calibri"/>
                <a:cs typeface="Calibri"/>
              </a:rPr>
              <a:t> </a:t>
            </a:r>
            <a:r>
              <a:rPr sz="1000" spc="-55">
                <a:solidFill>
                  <a:srgbClr val="FFFFFF"/>
                </a:solidFill>
                <a:latin typeface="Calibri"/>
                <a:cs typeface="Calibri"/>
              </a:rPr>
              <a:t>wooden</a:t>
            </a:r>
            <a:r>
              <a:rPr sz="1000" spc="5">
                <a:solidFill>
                  <a:srgbClr val="FFFFFF"/>
                </a:solidFill>
                <a:latin typeface="Calibri"/>
                <a:cs typeface="Calibri"/>
              </a:rPr>
              <a:t> </a:t>
            </a:r>
            <a:r>
              <a:rPr sz="1000" spc="-30">
                <a:solidFill>
                  <a:srgbClr val="FFFFFF"/>
                </a:solidFill>
                <a:latin typeface="Calibri"/>
                <a:cs typeface="Calibri"/>
              </a:rPr>
              <a:t>walkway</a:t>
            </a:r>
            <a:r>
              <a:rPr sz="1000" spc="5">
                <a:solidFill>
                  <a:srgbClr val="FFFFFF"/>
                </a:solidFill>
                <a:latin typeface="Calibri"/>
                <a:cs typeface="Calibri"/>
              </a:rPr>
              <a:t> </a:t>
            </a:r>
            <a:r>
              <a:rPr sz="1000">
                <a:solidFill>
                  <a:srgbClr val="FFFFFF"/>
                </a:solidFill>
                <a:latin typeface="Calibri"/>
                <a:cs typeface="Calibri"/>
              </a:rPr>
              <a:t>and</a:t>
            </a:r>
            <a:r>
              <a:rPr sz="1000" spc="10">
                <a:solidFill>
                  <a:srgbClr val="FFFFFF"/>
                </a:solidFill>
                <a:latin typeface="Calibri"/>
                <a:cs typeface="Calibri"/>
              </a:rPr>
              <a:t> </a:t>
            </a:r>
            <a:r>
              <a:rPr sz="1000">
                <a:solidFill>
                  <a:srgbClr val="FFFFFF"/>
                </a:solidFill>
                <a:latin typeface="Calibri"/>
                <a:cs typeface="Calibri"/>
              </a:rPr>
              <a:t>a</a:t>
            </a:r>
            <a:r>
              <a:rPr sz="1000" spc="5">
                <a:solidFill>
                  <a:srgbClr val="FFFFFF"/>
                </a:solidFill>
                <a:latin typeface="Calibri"/>
                <a:cs typeface="Calibri"/>
              </a:rPr>
              <a:t> </a:t>
            </a:r>
            <a:r>
              <a:rPr sz="1000" spc="-10">
                <a:solidFill>
                  <a:srgbClr val="FFFFFF"/>
                </a:solidFill>
                <a:latin typeface="Calibri"/>
                <a:cs typeface="Calibri"/>
              </a:rPr>
              <a:t>fence</a:t>
            </a:r>
            <a:endParaRPr sz="1000">
              <a:latin typeface="Calibri"/>
              <a:cs typeface="Calibri"/>
            </a:endParaRPr>
          </a:p>
        </p:txBody>
      </p:sp>
      <p:grpSp>
        <p:nvGrpSpPr>
          <p:cNvPr id="32" name="Group 31"/>
          <p:cNvGrpSpPr/>
          <p:nvPr/>
        </p:nvGrpSpPr>
        <p:grpSpPr>
          <a:xfrm>
            <a:off x="3003550" y="1596890"/>
            <a:ext cx="2724454" cy="1013798"/>
            <a:chOff x="3128175" y="1026757"/>
            <a:chExt cx="2724454" cy="1013798"/>
          </a:xfrm>
        </p:grpSpPr>
        <p:grpSp>
          <p:nvGrpSpPr>
            <p:cNvPr id="17" name="object 17"/>
            <p:cNvGrpSpPr/>
            <p:nvPr/>
          </p:nvGrpSpPr>
          <p:grpSpPr>
            <a:xfrm>
              <a:off x="3724744" y="1026757"/>
              <a:ext cx="2127885" cy="925194"/>
              <a:chOff x="3724744" y="1026757"/>
              <a:chExt cx="2127885" cy="925194"/>
            </a:xfrm>
          </p:grpSpPr>
          <p:pic>
            <p:nvPicPr>
              <p:cNvPr id="18" name="object 18"/>
              <p:cNvPicPr/>
              <p:nvPr/>
            </p:nvPicPr>
            <p:blipFill>
              <a:blip r:embed="rId3" cstate="print"/>
              <a:stretch>
                <a:fillRect/>
              </a:stretch>
            </p:blipFill>
            <p:spPr>
              <a:xfrm>
                <a:off x="3802887" y="1241831"/>
                <a:ext cx="2049271" cy="478421"/>
              </a:xfrm>
              <a:prstGeom prst="rect">
                <a:avLst/>
              </a:prstGeom>
            </p:spPr>
          </p:pic>
          <p:pic>
            <p:nvPicPr>
              <p:cNvPr id="19" name="object 19"/>
              <p:cNvPicPr/>
              <p:nvPr/>
            </p:nvPicPr>
            <p:blipFill>
              <a:blip r:embed="rId4" cstate="print"/>
              <a:stretch>
                <a:fillRect/>
              </a:stretch>
            </p:blipFill>
            <p:spPr>
              <a:xfrm>
                <a:off x="3724744" y="1068857"/>
                <a:ext cx="2127246" cy="478421"/>
              </a:xfrm>
              <a:prstGeom prst="rect">
                <a:avLst/>
              </a:prstGeom>
            </p:spPr>
          </p:pic>
          <p:pic>
            <p:nvPicPr>
              <p:cNvPr id="20" name="object 20"/>
              <p:cNvPicPr/>
              <p:nvPr/>
            </p:nvPicPr>
            <p:blipFill>
              <a:blip r:embed="rId5" cstate="print"/>
              <a:stretch>
                <a:fillRect/>
              </a:stretch>
            </p:blipFill>
            <p:spPr>
              <a:xfrm>
                <a:off x="4075975" y="1550289"/>
                <a:ext cx="401637" cy="401624"/>
              </a:xfrm>
              <a:prstGeom prst="rect">
                <a:avLst/>
              </a:prstGeom>
            </p:spPr>
          </p:pic>
          <p:pic>
            <p:nvPicPr>
              <p:cNvPr id="21" name="object 21"/>
              <p:cNvPicPr/>
              <p:nvPr/>
            </p:nvPicPr>
            <p:blipFill>
              <a:blip r:embed="rId6" cstate="print"/>
              <a:stretch>
                <a:fillRect/>
              </a:stretch>
            </p:blipFill>
            <p:spPr>
              <a:xfrm>
                <a:off x="3978456" y="1026757"/>
                <a:ext cx="1679481" cy="630948"/>
              </a:xfrm>
              <a:prstGeom prst="rect">
                <a:avLst/>
              </a:prstGeom>
            </p:spPr>
          </p:pic>
        </p:grpSp>
        <p:sp>
          <p:nvSpPr>
            <p:cNvPr id="22" name="object 22"/>
            <p:cNvSpPr txBox="1"/>
            <p:nvPr/>
          </p:nvSpPr>
          <p:spPr>
            <a:xfrm>
              <a:off x="3598688" y="1887949"/>
              <a:ext cx="1421130" cy="152606"/>
            </a:xfrm>
            <a:prstGeom prst="rect">
              <a:avLst/>
            </a:prstGeom>
          </p:spPr>
          <p:txBody>
            <a:bodyPr vert="horz" wrap="square" lIns="0" tIns="13970" rIns="0" bIns="0" rtlCol="0">
              <a:spAutoFit/>
            </a:bodyPr>
            <a:lstStyle/>
            <a:p>
              <a:pPr marL="12700">
                <a:lnSpc>
                  <a:spcPct val="100000"/>
                </a:lnSpc>
                <a:spcBef>
                  <a:spcPts val="110"/>
                </a:spcBef>
              </a:pPr>
              <a:r>
                <a:rPr sz="900" b="1" spc="-40">
                  <a:solidFill>
                    <a:srgbClr val="FFFCF5"/>
                  </a:solidFill>
                  <a:latin typeface="Calibri"/>
                  <a:cs typeface="Calibri"/>
                </a:rPr>
                <a:t>Walkway</a:t>
              </a:r>
              <a:r>
                <a:rPr sz="900" b="1" spc="-10">
                  <a:solidFill>
                    <a:srgbClr val="FFFCF5"/>
                  </a:solidFill>
                  <a:latin typeface="Calibri"/>
                  <a:cs typeface="Calibri"/>
                </a:rPr>
                <a:t> </a:t>
              </a:r>
              <a:r>
                <a:rPr sz="900" b="1">
                  <a:solidFill>
                    <a:srgbClr val="FFFCF5"/>
                  </a:solidFill>
                  <a:latin typeface="Calibri"/>
                  <a:cs typeface="Calibri"/>
                </a:rPr>
                <a:t>and</a:t>
              </a:r>
              <a:r>
                <a:rPr sz="900" b="1" spc="-5">
                  <a:solidFill>
                    <a:srgbClr val="FFFCF5"/>
                  </a:solidFill>
                  <a:latin typeface="Calibri"/>
                  <a:cs typeface="Calibri"/>
                </a:rPr>
                <a:t> </a:t>
              </a:r>
              <a:r>
                <a:rPr sz="900" b="1">
                  <a:solidFill>
                    <a:srgbClr val="FFFCF5"/>
                  </a:solidFill>
                  <a:latin typeface="Calibri"/>
                  <a:cs typeface="Calibri"/>
                </a:rPr>
                <a:t>fence</a:t>
              </a:r>
              <a:r>
                <a:rPr sz="900" b="1" spc="-5">
                  <a:solidFill>
                    <a:srgbClr val="FFFCF5"/>
                  </a:solidFill>
                  <a:latin typeface="Calibri"/>
                  <a:cs typeface="Calibri"/>
                </a:rPr>
                <a:t> </a:t>
              </a:r>
              <a:endParaRPr sz="900">
                <a:latin typeface="Calibri"/>
                <a:cs typeface="Calibri"/>
              </a:endParaRPr>
            </a:p>
          </p:txBody>
        </p:sp>
        <p:sp>
          <p:nvSpPr>
            <p:cNvPr id="23" name="object 23"/>
            <p:cNvSpPr txBox="1"/>
            <p:nvPr/>
          </p:nvSpPr>
          <p:spPr>
            <a:xfrm>
              <a:off x="3128175" y="1496241"/>
              <a:ext cx="530225" cy="164465"/>
            </a:xfrm>
            <a:prstGeom prst="rect">
              <a:avLst/>
            </a:prstGeom>
          </p:spPr>
          <p:txBody>
            <a:bodyPr vert="horz" wrap="square" lIns="0" tIns="13970" rIns="0" bIns="0" rtlCol="0">
              <a:spAutoFit/>
            </a:bodyPr>
            <a:lstStyle/>
            <a:p>
              <a:pPr marL="12700">
                <a:lnSpc>
                  <a:spcPct val="100000"/>
                </a:lnSpc>
                <a:spcBef>
                  <a:spcPts val="110"/>
                </a:spcBef>
              </a:pPr>
              <a:r>
                <a:rPr sz="900" b="1" spc="-10">
                  <a:solidFill>
                    <a:srgbClr val="FFFCF5"/>
                  </a:solidFill>
                  <a:latin typeface="Calibri"/>
                  <a:cs typeface="Calibri"/>
                </a:rPr>
                <a:t>Structures</a:t>
              </a:r>
              <a:endParaRPr sz="900">
                <a:latin typeface="Calibri"/>
                <a:cs typeface="Calibri"/>
              </a:endParaRPr>
            </a:p>
          </p:txBody>
        </p:sp>
        <p:pic>
          <p:nvPicPr>
            <p:cNvPr id="24" name="object 24"/>
            <p:cNvPicPr/>
            <p:nvPr/>
          </p:nvPicPr>
          <p:blipFill>
            <a:blip r:embed="rId7" cstate="print"/>
            <a:stretch>
              <a:fillRect/>
            </a:stretch>
          </p:blipFill>
          <p:spPr>
            <a:xfrm>
              <a:off x="3433343" y="1124953"/>
              <a:ext cx="739101" cy="422325"/>
            </a:xfrm>
            <a:prstGeom prst="rect">
              <a:avLst/>
            </a:prstGeom>
          </p:spPr>
        </p:pic>
      </p:grpSp>
      <p:sp>
        <p:nvSpPr>
          <p:cNvPr id="14" name="object 14"/>
          <p:cNvSpPr txBox="1"/>
          <p:nvPr/>
        </p:nvSpPr>
        <p:spPr>
          <a:xfrm>
            <a:off x="140200" y="1915698"/>
            <a:ext cx="2666324" cy="750142"/>
          </a:xfrm>
          <a:prstGeom prst="rect">
            <a:avLst/>
          </a:prstGeom>
        </p:spPr>
        <p:txBody>
          <a:bodyPr vert="horz" wrap="square" lIns="0" tIns="12065" rIns="0" bIns="0" rtlCol="0" anchor="t">
            <a:spAutoFit/>
          </a:bodyPr>
          <a:lstStyle/>
          <a:p>
            <a:pPr marL="12700" marR="5080">
              <a:lnSpc>
                <a:spcPct val="101299"/>
              </a:lnSpc>
              <a:spcBef>
                <a:spcPts val="95"/>
              </a:spcBef>
            </a:pPr>
            <a:r>
              <a:rPr lang="en-GB" sz="1600" spc="-35" dirty="0">
                <a:solidFill>
                  <a:srgbClr val="FFFCF5"/>
                </a:solidFill>
                <a:latin typeface="Calibri"/>
                <a:cs typeface="Calibri"/>
              </a:rPr>
              <a:t>It </a:t>
            </a:r>
            <a:r>
              <a:rPr sz="1600" spc="-35" dirty="0">
                <a:solidFill>
                  <a:srgbClr val="FFFCF5"/>
                </a:solidFill>
                <a:latin typeface="Calibri"/>
                <a:cs typeface="Calibri"/>
              </a:rPr>
              <a:t>was</a:t>
            </a:r>
            <a:r>
              <a:rPr sz="1600" spc="-10" dirty="0">
                <a:solidFill>
                  <a:srgbClr val="FFFCF5"/>
                </a:solidFill>
                <a:latin typeface="Calibri"/>
                <a:cs typeface="Calibri"/>
              </a:rPr>
              <a:t> </a:t>
            </a:r>
            <a:r>
              <a:rPr sz="1600" dirty="0">
                <a:solidFill>
                  <a:srgbClr val="FFFCF5"/>
                </a:solidFill>
                <a:latin typeface="Calibri"/>
                <a:cs typeface="Calibri"/>
              </a:rPr>
              <a:t>built</a:t>
            </a:r>
            <a:r>
              <a:rPr sz="1600" spc="-10" dirty="0">
                <a:solidFill>
                  <a:srgbClr val="FFFCF5"/>
                </a:solidFill>
                <a:latin typeface="Calibri"/>
                <a:cs typeface="Calibri"/>
              </a:rPr>
              <a:t> </a:t>
            </a:r>
            <a:r>
              <a:rPr sz="1600" spc="-25" dirty="0">
                <a:solidFill>
                  <a:srgbClr val="FFFCF5"/>
                </a:solidFill>
                <a:latin typeface="Calibri"/>
                <a:cs typeface="Calibri"/>
              </a:rPr>
              <a:t>above</a:t>
            </a:r>
            <a:r>
              <a:rPr sz="1600" spc="-5" dirty="0">
                <a:solidFill>
                  <a:srgbClr val="FFFCF5"/>
                </a:solidFill>
                <a:latin typeface="Calibri"/>
                <a:cs typeface="Calibri"/>
              </a:rPr>
              <a:t> </a:t>
            </a:r>
            <a:r>
              <a:rPr lang="en-GB" sz="1600" spc="-50" dirty="0">
                <a:solidFill>
                  <a:srgbClr val="FFFCF5"/>
                </a:solidFill>
                <a:latin typeface="Calibri"/>
                <a:cs typeface="Calibri"/>
              </a:rPr>
              <a:t>a </a:t>
            </a:r>
            <a:r>
              <a:rPr sz="1600" dirty="0">
                <a:solidFill>
                  <a:srgbClr val="FFFCF5"/>
                </a:solidFill>
                <a:latin typeface="Calibri"/>
                <a:cs typeface="Calibri"/>
              </a:rPr>
              <a:t>river.</a:t>
            </a:r>
            <a:r>
              <a:rPr sz="1600" spc="25" dirty="0">
                <a:solidFill>
                  <a:srgbClr val="FFFCF5"/>
                </a:solidFill>
                <a:latin typeface="Calibri"/>
                <a:cs typeface="Calibri"/>
              </a:rPr>
              <a:t> </a:t>
            </a:r>
            <a:r>
              <a:rPr lang="en-GB" sz="1600" spc="-10" dirty="0">
                <a:solidFill>
                  <a:srgbClr val="FFFCF5"/>
                </a:solidFill>
                <a:latin typeface="Calibri"/>
                <a:cs typeface="Calibri"/>
              </a:rPr>
              <a:t>The buildings we</a:t>
            </a:r>
            <a:r>
              <a:rPr sz="1600" spc="-25" dirty="0">
                <a:solidFill>
                  <a:srgbClr val="FFFCF5"/>
                </a:solidFill>
                <a:latin typeface="Calibri"/>
                <a:cs typeface="Calibri"/>
              </a:rPr>
              <a:t>re</a:t>
            </a:r>
            <a:r>
              <a:rPr sz="1600" spc="30" dirty="0">
                <a:solidFill>
                  <a:srgbClr val="FFFCF5"/>
                </a:solidFill>
                <a:latin typeface="Calibri"/>
                <a:cs typeface="Calibri"/>
              </a:rPr>
              <a:t> </a:t>
            </a:r>
            <a:r>
              <a:rPr lang="en-GB" sz="1600" dirty="0">
                <a:solidFill>
                  <a:srgbClr val="FFFCF5"/>
                </a:solidFill>
                <a:latin typeface="Calibri"/>
                <a:cs typeface="Calibri"/>
              </a:rPr>
              <a:t>on </a:t>
            </a:r>
            <a:r>
              <a:rPr sz="1600" dirty="0">
                <a:solidFill>
                  <a:srgbClr val="FFFCF5"/>
                </a:solidFill>
                <a:latin typeface="Calibri"/>
                <a:cs typeface="Calibri"/>
              </a:rPr>
              <a:t>stilts</a:t>
            </a:r>
            <a:r>
              <a:rPr sz="1600" spc="30" dirty="0">
                <a:solidFill>
                  <a:srgbClr val="FFFCF5"/>
                </a:solidFill>
                <a:latin typeface="Calibri"/>
                <a:cs typeface="Calibri"/>
              </a:rPr>
              <a:t> </a:t>
            </a:r>
            <a:r>
              <a:rPr lang="en-GB" sz="1600" spc="-10" dirty="0">
                <a:solidFill>
                  <a:srgbClr val="FFFCF5"/>
                </a:solidFill>
                <a:latin typeface="Calibri"/>
                <a:cs typeface="Calibri"/>
              </a:rPr>
              <a:t>to lift them above the water</a:t>
            </a:r>
            <a:endParaRPr sz="1600" dirty="0">
              <a:latin typeface="Calibri"/>
              <a:cs typeface="Calibri"/>
            </a:endParaRPr>
          </a:p>
        </p:txBody>
      </p:sp>
      <p:sp>
        <p:nvSpPr>
          <p:cNvPr id="37" name="object 23"/>
          <p:cNvSpPr txBox="1"/>
          <p:nvPr/>
        </p:nvSpPr>
        <p:spPr>
          <a:xfrm>
            <a:off x="3003550" y="1227952"/>
            <a:ext cx="530225" cy="152606"/>
          </a:xfrm>
          <a:prstGeom prst="rect">
            <a:avLst/>
          </a:prstGeom>
        </p:spPr>
        <p:txBody>
          <a:bodyPr vert="horz" wrap="square" lIns="0" tIns="13970" rIns="0" bIns="0" rtlCol="0">
            <a:spAutoFit/>
          </a:bodyPr>
          <a:lstStyle/>
          <a:p>
            <a:pPr marL="12700">
              <a:lnSpc>
                <a:spcPct val="100000"/>
              </a:lnSpc>
              <a:spcBef>
                <a:spcPts val="110"/>
              </a:spcBef>
            </a:pPr>
            <a:r>
              <a:rPr lang="en-GB" sz="900" b="1" spc="-10">
                <a:solidFill>
                  <a:srgbClr val="FFFCF5"/>
                </a:solidFill>
                <a:latin typeface="Calibri"/>
                <a:cs typeface="Calibri"/>
              </a:rPr>
              <a:t>Dry land</a:t>
            </a:r>
            <a:endParaRPr sz="900">
              <a:latin typeface="Calibri"/>
              <a:cs typeface="Calibri"/>
            </a:endParaRPr>
          </a:p>
        </p:txBody>
      </p:sp>
      <p:pic>
        <p:nvPicPr>
          <p:cNvPr id="38" name="object 20"/>
          <p:cNvPicPr/>
          <p:nvPr/>
        </p:nvPicPr>
        <p:blipFill>
          <a:blip r:embed="rId5" cstate="print"/>
          <a:stretch>
            <a:fillRect/>
          </a:stretch>
        </p:blipFill>
        <p:spPr>
          <a:xfrm rot="7186970">
            <a:off x="3230550" y="1278675"/>
            <a:ext cx="401637" cy="4016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891" y="107746"/>
            <a:ext cx="2961833" cy="359073"/>
          </a:xfrm>
          <a:prstGeom prst="rect">
            <a:avLst/>
          </a:prstGeom>
        </p:spPr>
        <p:txBody>
          <a:bodyPr vert="horz" wrap="square" lIns="0" tIns="12700" rIns="0" bIns="0" rtlCol="0">
            <a:spAutoFit/>
          </a:bodyPr>
          <a:lstStyle/>
          <a:p>
            <a:pPr marL="12700">
              <a:lnSpc>
                <a:spcPct val="100000"/>
              </a:lnSpc>
              <a:spcBef>
                <a:spcPts val="100"/>
              </a:spcBef>
            </a:pPr>
            <a:r>
              <a:rPr sz="2250" spc="-90">
                <a:latin typeface="Trebuchet MS" panose="020B0603020202020204" pitchFamily="34" charset="0"/>
                <a:cs typeface="Calibri"/>
              </a:rPr>
              <a:t>ABOUT</a:t>
            </a:r>
            <a:r>
              <a:rPr sz="2250" spc="-10">
                <a:latin typeface="Trebuchet MS" panose="020B0603020202020204" pitchFamily="34" charset="0"/>
                <a:cs typeface="Calibri"/>
              </a:rPr>
              <a:t> </a:t>
            </a:r>
            <a:r>
              <a:rPr sz="2250" spc="-130">
                <a:latin typeface="Trebuchet MS" panose="020B0603020202020204" pitchFamily="34" charset="0"/>
                <a:cs typeface="Calibri"/>
              </a:rPr>
              <a:t>MUST</a:t>
            </a:r>
            <a:r>
              <a:rPr sz="2250">
                <a:latin typeface="Trebuchet MS" panose="020B0603020202020204" pitchFamily="34" charset="0"/>
                <a:cs typeface="Calibri"/>
              </a:rPr>
              <a:t> </a:t>
            </a:r>
            <a:r>
              <a:rPr sz="2250" spc="-120">
                <a:latin typeface="Trebuchet MS" panose="020B0603020202020204" pitchFamily="34" charset="0"/>
                <a:cs typeface="Calibri"/>
              </a:rPr>
              <a:t>FARM</a:t>
            </a:r>
            <a:endParaRPr sz="2250">
              <a:latin typeface="Trebuchet MS" panose="020B0603020202020204" pitchFamily="34" charset="0"/>
              <a:cs typeface="Calibri"/>
            </a:endParaRPr>
          </a:p>
        </p:txBody>
      </p:sp>
      <p:sp>
        <p:nvSpPr>
          <p:cNvPr id="3"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a:p>
        </p:txBody>
      </p:sp>
      <p:sp>
        <p:nvSpPr>
          <p:cNvPr id="12" name="object 12"/>
          <p:cNvSpPr txBox="1"/>
          <p:nvPr/>
        </p:nvSpPr>
        <p:spPr>
          <a:xfrm>
            <a:off x="104667" y="824282"/>
            <a:ext cx="2764807" cy="750142"/>
          </a:xfrm>
          <a:prstGeom prst="rect">
            <a:avLst/>
          </a:prstGeom>
        </p:spPr>
        <p:txBody>
          <a:bodyPr vert="horz" wrap="square" lIns="0" tIns="12065" rIns="0" bIns="0" rtlCol="0" anchor="t">
            <a:spAutoFit/>
          </a:bodyPr>
          <a:lstStyle/>
          <a:p>
            <a:pPr marL="12700" marR="5080">
              <a:lnSpc>
                <a:spcPct val="101299"/>
              </a:lnSpc>
              <a:spcBef>
                <a:spcPts val="95"/>
              </a:spcBef>
            </a:pPr>
            <a:r>
              <a:rPr lang="en-GB" sz="1600" spc="-10" dirty="0">
                <a:solidFill>
                  <a:srgbClr val="FFFCF5"/>
                </a:solidFill>
                <a:latin typeface="Calibri"/>
                <a:cs typeface="Calibri"/>
              </a:rPr>
              <a:t> Must Farm was destroyed in a fire</a:t>
            </a:r>
            <a:r>
              <a:rPr sz="1600" spc="-10" dirty="0">
                <a:solidFill>
                  <a:srgbClr val="FFFCF5"/>
                </a:solidFill>
                <a:latin typeface="Calibri"/>
                <a:cs typeface="Calibri"/>
              </a:rPr>
              <a:t>.</a:t>
            </a:r>
            <a:r>
              <a:rPr lang="en-GB" sz="1600" spc="500" dirty="0">
                <a:solidFill>
                  <a:srgbClr val="FFFCF5"/>
                </a:solidFill>
                <a:latin typeface="Calibri"/>
                <a:cs typeface="Calibri"/>
              </a:rPr>
              <a:t> </a:t>
            </a:r>
            <a:r>
              <a:rPr sz="1600" dirty="0">
                <a:solidFill>
                  <a:srgbClr val="FFFCF5"/>
                </a:solidFill>
                <a:latin typeface="Calibri"/>
                <a:cs typeface="Calibri"/>
              </a:rPr>
              <a:t>People</a:t>
            </a:r>
            <a:r>
              <a:rPr sz="1600" spc="-20" dirty="0">
                <a:solidFill>
                  <a:srgbClr val="FFFCF5"/>
                </a:solidFill>
                <a:latin typeface="Calibri"/>
                <a:cs typeface="Calibri"/>
              </a:rPr>
              <a:t> </a:t>
            </a:r>
            <a:r>
              <a:rPr sz="1600" dirty="0">
                <a:solidFill>
                  <a:srgbClr val="FFFCF5"/>
                </a:solidFill>
                <a:latin typeface="Calibri"/>
                <a:cs typeface="Calibri"/>
              </a:rPr>
              <a:t>lived</a:t>
            </a:r>
            <a:r>
              <a:rPr sz="1600" spc="-20" dirty="0">
                <a:solidFill>
                  <a:srgbClr val="FFFCF5"/>
                </a:solidFill>
                <a:latin typeface="Calibri"/>
                <a:cs typeface="Calibri"/>
              </a:rPr>
              <a:t> </a:t>
            </a:r>
            <a:r>
              <a:rPr sz="1600" dirty="0">
                <a:solidFill>
                  <a:srgbClr val="FFFCF5"/>
                </a:solidFill>
                <a:latin typeface="Calibri"/>
                <a:cs typeface="Calibri"/>
              </a:rPr>
              <a:t>there</a:t>
            </a:r>
            <a:r>
              <a:rPr sz="1600" spc="-15" dirty="0">
                <a:solidFill>
                  <a:srgbClr val="FFFCF5"/>
                </a:solidFill>
                <a:latin typeface="Calibri"/>
                <a:cs typeface="Calibri"/>
              </a:rPr>
              <a:t> </a:t>
            </a:r>
            <a:r>
              <a:rPr lang="en-GB" sz="1600" spc="-15" dirty="0">
                <a:solidFill>
                  <a:srgbClr val="FFFCF5"/>
                </a:solidFill>
                <a:latin typeface="Calibri"/>
                <a:cs typeface="Calibri"/>
              </a:rPr>
              <a:t>for less than</a:t>
            </a:r>
            <a:r>
              <a:rPr sz="1600" spc="-20" dirty="0">
                <a:solidFill>
                  <a:srgbClr val="FFFCF5"/>
                </a:solidFill>
                <a:latin typeface="Calibri"/>
                <a:cs typeface="Calibri"/>
              </a:rPr>
              <a:t> </a:t>
            </a:r>
            <a:r>
              <a:rPr sz="1600" dirty="0">
                <a:solidFill>
                  <a:srgbClr val="FFFCF5"/>
                </a:solidFill>
                <a:latin typeface="Calibri"/>
                <a:cs typeface="Calibri"/>
              </a:rPr>
              <a:t>a</a:t>
            </a:r>
            <a:r>
              <a:rPr sz="1600" spc="-15" dirty="0">
                <a:solidFill>
                  <a:srgbClr val="FFFCF5"/>
                </a:solidFill>
                <a:latin typeface="Calibri"/>
                <a:cs typeface="Calibri"/>
              </a:rPr>
              <a:t> </a:t>
            </a:r>
            <a:r>
              <a:rPr sz="1600" spc="-20" dirty="0">
                <a:solidFill>
                  <a:srgbClr val="FFFCF5"/>
                </a:solidFill>
                <a:latin typeface="Calibri"/>
                <a:cs typeface="Calibri"/>
              </a:rPr>
              <a:t>year</a:t>
            </a:r>
            <a:endParaRPr sz="1600">
              <a:latin typeface="Calibri"/>
              <a:cs typeface="Calibri"/>
            </a:endParaRPr>
          </a:p>
        </p:txBody>
      </p:sp>
      <p:sp>
        <p:nvSpPr>
          <p:cNvPr id="27" name="object 27"/>
          <p:cNvSpPr txBox="1"/>
          <p:nvPr/>
        </p:nvSpPr>
        <p:spPr>
          <a:xfrm>
            <a:off x="101423" y="1783853"/>
            <a:ext cx="2933914" cy="998800"/>
          </a:xfrm>
          <a:prstGeom prst="rect">
            <a:avLst/>
          </a:prstGeom>
        </p:spPr>
        <p:txBody>
          <a:bodyPr vert="horz" wrap="square" lIns="0" tIns="12065" rIns="0" bIns="0" rtlCol="0" anchor="t">
            <a:spAutoFit/>
          </a:bodyPr>
          <a:lstStyle/>
          <a:p>
            <a:pPr marL="12700" marR="5080">
              <a:lnSpc>
                <a:spcPct val="101299"/>
              </a:lnSpc>
              <a:spcBef>
                <a:spcPts val="95"/>
              </a:spcBef>
            </a:pPr>
            <a:r>
              <a:rPr lang="en-GB" sz="1600">
                <a:solidFill>
                  <a:srgbClr val="FFFCF5"/>
                </a:solidFill>
                <a:latin typeface="Calibri"/>
                <a:cs typeface="Calibri"/>
              </a:rPr>
              <a:t>I</a:t>
            </a:r>
            <a:r>
              <a:rPr sz="1600">
                <a:solidFill>
                  <a:srgbClr val="FFFCF5"/>
                </a:solidFill>
                <a:latin typeface="Calibri"/>
                <a:cs typeface="Calibri"/>
              </a:rPr>
              <a:t>t</a:t>
            </a:r>
            <a:r>
              <a:rPr sz="1600" spc="15">
                <a:solidFill>
                  <a:srgbClr val="FFFCF5"/>
                </a:solidFill>
                <a:latin typeface="Calibri"/>
                <a:cs typeface="Calibri"/>
              </a:rPr>
              <a:t> </a:t>
            </a:r>
            <a:r>
              <a:rPr sz="1600" spc="-35">
                <a:solidFill>
                  <a:srgbClr val="FFFCF5"/>
                </a:solidFill>
                <a:latin typeface="Calibri"/>
                <a:cs typeface="Calibri"/>
              </a:rPr>
              <a:t>was</a:t>
            </a:r>
            <a:r>
              <a:rPr sz="1600" spc="15">
                <a:solidFill>
                  <a:srgbClr val="FFFCF5"/>
                </a:solidFill>
                <a:latin typeface="Calibri"/>
                <a:cs typeface="Calibri"/>
              </a:rPr>
              <a:t> </a:t>
            </a:r>
            <a:r>
              <a:rPr sz="1600" spc="-25">
                <a:solidFill>
                  <a:srgbClr val="FFFCF5"/>
                </a:solidFill>
                <a:latin typeface="Calibri"/>
                <a:cs typeface="Calibri"/>
              </a:rPr>
              <a:t>abandoned</a:t>
            </a:r>
            <a:r>
              <a:rPr sz="1600" spc="15">
                <a:solidFill>
                  <a:srgbClr val="FFFCF5"/>
                </a:solidFill>
                <a:latin typeface="Calibri"/>
                <a:cs typeface="Calibri"/>
              </a:rPr>
              <a:t> </a:t>
            </a:r>
            <a:r>
              <a:rPr lang="en-GB" sz="1600">
                <a:solidFill>
                  <a:srgbClr val="FFFCF5"/>
                </a:solidFill>
                <a:latin typeface="Calibri"/>
                <a:cs typeface="Calibri"/>
              </a:rPr>
              <a:t>very </a:t>
            </a:r>
            <a:r>
              <a:rPr sz="1600">
                <a:solidFill>
                  <a:srgbClr val="FFFCF5"/>
                </a:solidFill>
                <a:latin typeface="Calibri"/>
                <a:cs typeface="Calibri"/>
              </a:rPr>
              <a:t>quickly</a:t>
            </a:r>
            <a:r>
              <a:rPr lang="en-GB" sz="1600">
                <a:solidFill>
                  <a:srgbClr val="FFFCF5"/>
                </a:solidFill>
                <a:latin typeface="Calibri"/>
                <a:cs typeface="Calibri"/>
              </a:rPr>
              <a:t>, and</a:t>
            </a:r>
            <a:r>
              <a:rPr sz="1600" spc="15">
                <a:solidFill>
                  <a:srgbClr val="FFFCF5"/>
                </a:solidFill>
                <a:latin typeface="Calibri"/>
                <a:cs typeface="Calibri"/>
              </a:rPr>
              <a:t> </a:t>
            </a:r>
            <a:r>
              <a:rPr lang="en-GB" sz="1600">
                <a:solidFill>
                  <a:srgbClr val="FFFCF5"/>
                </a:solidFill>
                <a:latin typeface="Calibri"/>
                <a:cs typeface="Calibri"/>
              </a:rPr>
              <a:t>a lot was </a:t>
            </a:r>
            <a:r>
              <a:rPr sz="1600">
                <a:solidFill>
                  <a:srgbClr val="FFFCF5"/>
                </a:solidFill>
                <a:latin typeface="Calibri"/>
                <a:cs typeface="Calibri"/>
              </a:rPr>
              <a:t>left</a:t>
            </a:r>
            <a:r>
              <a:rPr sz="1600" spc="15">
                <a:solidFill>
                  <a:srgbClr val="FFFCF5"/>
                </a:solidFill>
                <a:latin typeface="Calibri"/>
                <a:cs typeface="Calibri"/>
              </a:rPr>
              <a:t> </a:t>
            </a:r>
            <a:r>
              <a:rPr sz="1600" spc="-10">
                <a:solidFill>
                  <a:srgbClr val="FFFCF5"/>
                </a:solidFill>
                <a:latin typeface="Calibri"/>
                <a:cs typeface="Calibri"/>
              </a:rPr>
              <a:t>behind.</a:t>
            </a:r>
            <a:r>
              <a:rPr lang="en-GB" sz="1600" spc="500">
                <a:solidFill>
                  <a:srgbClr val="FFFCF5"/>
                </a:solidFill>
                <a:latin typeface="Calibri"/>
                <a:cs typeface="Calibri"/>
              </a:rPr>
              <a:t> </a:t>
            </a:r>
            <a:r>
              <a:rPr sz="1600">
                <a:solidFill>
                  <a:srgbClr val="FFFCF5"/>
                </a:solidFill>
                <a:latin typeface="Calibri"/>
                <a:cs typeface="Calibri"/>
              </a:rPr>
              <a:t>This</a:t>
            </a:r>
            <a:r>
              <a:rPr sz="1600" spc="15">
                <a:solidFill>
                  <a:srgbClr val="FFFCF5"/>
                </a:solidFill>
                <a:latin typeface="Calibri"/>
                <a:cs typeface="Calibri"/>
              </a:rPr>
              <a:t> </a:t>
            </a:r>
            <a:r>
              <a:rPr sz="1600">
                <a:solidFill>
                  <a:srgbClr val="FFFCF5"/>
                </a:solidFill>
                <a:latin typeface="Calibri"/>
                <a:cs typeface="Calibri"/>
              </a:rPr>
              <a:t>left</a:t>
            </a:r>
            <a:r>
              <a:rPr sz="1600" spc="15">
                <a:solidFill>
                  <a:srgbClr val="FFFCF5"/>
                </a:solidFill>
                <a:latin typeface="Calibri"/>
                <a:cs typeface="Calibri"/>
              </a:rPr>
              <a:t> </a:t>
            </a:r>
            <a:r>
              <a:rPr lang="en-GB" sz="1600" spc="15">
                <a:solidFill>
                  <a:srgbClr val="FFFCF5"/>
                </a:solidFill>
                <a:latin typeface="Calibri"/>
                <a:cs typeface="Calibri"/>
              </a:rPr>
              <a:t>lots of </a:t>
            </a:r>
            <a:r>
              <a:rPr lang="en-GB" sz="1600">
                <a:solidFill>
                  <a:srgbClr val="FFFCF5"/>
                </a:solidFill>
                <a:latin typeface="Calibri"/>
                <a:cs typeface="Calibri"/>
              </a:rPr>
              <a:t>objects </a:t>
            </a:r>
            <a:r>
              <a:rPr sz="1600">
                <a:solidFill>
                  <a:srgbClr val="FFFCF5"/>
                </a:solidFill>
                <a:latin typeface="Calibri"/>
                <a:cs typeface="Calibri"/>
              </a:rPr>
              <a:t>for</a:t>
            </a:r>
            <a:r>
              <a:rPr sz="1600" spc="15">
                <a:solidFill>
                  <a:srgbClr val="FFFCF5"/>
                </a:solidFill>
                <a:latin typeface="Calibri"/>
                <a:cs typeface="Calibri"/>
              </a:rPr>
              <a:t> </a:t>
            </a:r>
            <a:r>
              <a:rPr sz="1600">
                <a:solidFill>
                  <a:srgbClr val="FFFCF5"/>
                </a:solidFill>
                <a:latin typeface="Calibri"/>
                <a:cs typeface="Calibri"/>
              </a:rPr>
              <a:t>archaeologists</a:t>
            </a:r>
            <a:r>
              <a:rPr sz="1600" spc="15">
                <a:solidFill>
                  <a:srgbClr val="FFFCF5"/>
                </a:solidFill>
                <a:latin typeface="Calibri"/>
                <a:cs typeface="Calibri"/>
              </a:rPr>
              <a:t> </a:t>
            </a:r>
            <a:r>
              <a:rPr sz="1600">
                <a:solidFill>
                  <a:srgbClr val="FFFCF5"/>
                </a:solidFill>
                <a:latin typeface="Calibri"/>
                <a:cs typeface="Calibri"/>
              </a:rPr>
              <a:t>to</a:t>
            </a:r>
            <a:r>
              <a:rPr sz="1600" spc="20">
                <a:solidFill>
                  <a:srgbClr val="FFFCF5"/>
                </a:solidFill>
                <a:latin typeface="Calibri"/>
                <a:cs typeface="Calibri"/>
              </a:rPr>
              <a:t> </a:t>
            </a:r>
            <a:r>
              <a:rPr sz="1600" spc="-20">
                <a:solidFill>
                  <a:srgbClr val="FFFCF5"/>
                </a:solidFill>
                <a:latin typeface="Calibri"/>
                <a:cs typeface="Calibri"/>
              </a:rPr>
              <a:t>ﬁnd.</a:t>
            </a:r>
            <a:endParaRPr sz="1600">
              <a:latin typeface="Calibri"/>
              <a:cs typeface="Calibri"/>
            </a:endParaRPr>
          </a:p>
        </p:txBody>
      </p:sp>
      <p:pic>
        <p:nvPicPr>
          <p:cNvPr id="4" name="Picture 3"/>
          <p:cNvPicPr>
            <a:picLocks noChangeAspect="1"/>
          </p:cNvPicPr>
          <p:nvPr/>
        </p:nvPicPr>
        <p:blipFill>
          <a:blip r:embed="rId3"/>
          <a:stretch>
            <a:fillRect/>
          </a:stretch>
        </p:blipFill>
        <p:spPr>
          <a:xfrm>
            <a:off x="3139474" y="809625"/>
            <a:ext cx="2590800" cy="1943969"/>
          </a:xfrm>
          <a:prstGeom prst="rect">
            <a:avLst/>
          </a:prstGeom>
        </p:spPr>
      </p:pic>
      <p:sp>
        <p:nvSpPr>
          <p:cNvPr id="5" name="TextBox 4">
            <a:extLst>
              <a:ext uri="{FF2B5EF4-FFF2-40B4-BE49-F238E27FC236}">
                <a16:creationId xmlns:a16="http://schemas.microsoft.com/office/drawing/2014/main" id="{D7AB6BCB-7577-4EF6-686A-5F8547F3BE02}"/>
              </a:ext>
            </a:extLst>
          </p:cNvPr>
          <p:cNvSpPr txBox="1"/>
          <p:nvPr/>
        </p:nvSpPr>
        <p:spPr>
          <a:xfrm>
            <a:off x="3137595" y="277022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rgbClr val="FFFFFF"/>
                </a:solidFill>
                <a:latin typeface="Calibri"/>
              </a:rPr>
              <a:t>Painting: Natalie Bates</a:t>
            </a:r>
            <a:r>
              <a:rPr lang="en-GB" sz="800">
                <a:latin typeface="Calibri"/>
                <a:cs typeface="Calibri"/>
              </a:rPr>
              <a:t>​</a:t>
            </a:r>
            <a:endParaRPr lang="en-GB"/>
          </a:p>
        </p:txBody>
      </p:sp>
    </p:spTree>
    <p:extLst>
      <p:ext uri="{BB962C8B-B14F-4D97-AF65-F5344CB8AC3E}">
        <p14:creationId xmlns:p14="http://schemas.microsoft.com/office/powerpoint/2010/main" val="2024841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896" y="108209"/>
            <a:ext cx="5448454" cy="359073"/>
          </a:xfrm>
          <a:prstGeom prst="rect">
            <a:avLst/>
          </a:prstGeom>
        </p:spPr>
        <p:txBody>
          <a:bodyPr vert="horz" wrap="square" lIns="0" tIns="12700" rIns="0" bIns="0" rtlCol="0">
            <a:spAutoFit/>
          </a:bodyPr>
          <a:lstStyle/>
          <a:p>
            <a:pPr marL="12700">
              <a:lnSpc>
                <a:spcPct val="100000"/>
              </a:lnSpc>
              <a:spcBef>
                <a:spcPts val="100"/>
              </a:spcBef>
            </a:pPr>
            <a:r>
              <a:rPr lang="en-GB" sz="2250" b="1" spc="-210">
                <a:solidFill>
                  <a:srgbClr val="FFFCF5"/>
                </a:solidFill>
                <a:latin typeface="Trebuchet MS"/>
                <a:cs typeface="Trebuchet MS"/>
              </a:rPr>
              <a:t>HOW IT WAS FOUND AND WHY DID IT SURVIVE ?</a:t>
            </a:r>
            <a:endParaRPr lang="en-GB" sz="2250">
              <a:latin typeface="Trebuchet MS"/>
              <a:cs typeface="Trebuchet MS"/>
            </a:endParaRPr>
          </a:p>
        </p:txBody>
      </p:sp>
      <p:sp>
        <p:nvSpPr>
          <p:cNvPr id="3"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a:p>
        </p:txBody>
      </p:sp>
      <p:sp>
        <p:nvSpPr>
          <p:cNvPr id="6" name="object 6"/>
          <p:cNvSpPr txBox="1"/>
          <p:nvPr/>
        </p:nvSpPr>
        <p:spPr>
          <a:xfrm>
            <a:off x="93982" y="657973"/>
            <a:ext cx="5424168" cy="584584"/>
          </a:xfrm>
          <a:prstGeom prst="rect">
            <a:avLst/>
          </a:prstGeom>
        </p:spPr>
        <p:txBody>
          <a:bodyPr vert="horz" wrap="square" lIns="0" tIns="12065" rIns="0" bIns="0" rtlCol="0">
            <a:spAutoFit/>
          </a:bodyPr>
          <a:lstStyle/>
          <a:p>
            <a:pPr marL="12700" marR="5080">
              <a:lnSpc>
                <a:spcPct val="101299"/>
              </a:lnSpc>
              <a:spcBef>
                <a:spcPts val="95"/>
              </a:spcBef>
            </a:pPr>
            <a:r>
              <a:rPr lang="en-GB" sz="1200">
                <a:solidFill>
                  <a:srgbClr val="FFFCF5"/>
                </a:solidFill>
                <a:latin typeface="Calibri"/>
                <a:cs typeface="Calibri"/>
              </a:rPr>
              <a:t>Must Farm was first discovered in 1999, in a quarry. </a:t>
            </a:r>
            <a:r>
              <a:rPr lang="en-GB" sz="1200" spc="-10">
                <a:solidFill>
                  <a:srgbClr val="FFFCF5"/>
                </a:solidFill>
                <a:latin typeface="Calibri"/>
                <a:cs typeface="Calibri"/>
              </a:rPr>
              <a:t>Archaeologists started excavating (digging) in 2015-6 </a:t>
            </a:r>
            <a:endParaRPr lang="en-GB" sz="1200">
              <a:latin typeface="Calibri"/>
              <a:cs typeface="Calibri"/>
            </a:endParaRPr>
          </a:p>
          <a:p>
            <a:pPr marL="12700" marR="5080">
              <a:lnSpc>
                <a:spcPct val="101299"/>
              </a:lnSpc>
              <a:spcBef>
                <a:spcPts val="95"/>
              </a:spcBef>
            </a:pPr>
            <a:endParaRPr sz="1200">
              <a:latin typeface="Calibri"/>
              <a:cs typeface="Calibri"/>
            </a:endParaRPr>
          </a:p>
        </p:txBody>
      </p:sp>
      <p:sp>
        <p:nvSpPr>
          <p:cNvPr id="11" name="object 11"/>
          <p:cNvSpPr txBox="1"/>
          <p:nvPr/>
        </p:nvSpPr>
        <p:spPr>
          <a:xfrm>
            <a:off x="93982" y="1840529"/>
            <a:ext cx="4662168" cy="385234"/>
          </a:xfrm>
          <a:prstGeom prst="rect">
            <a:avLst/>
          </a:prstGeom>
        </p:spPr>
        <p:txBody>
          <a:bodyPr vert="horz" wrap="square" lIns="0" tIns="12065" rIns="0" bIns="0" rtlCol="0">
            <a:spAutoFit/>
          </a:bodyPr>
          <a:lstStyle/>
          <a:p>
            <a:pPr marL="12700" marR="5080">
              <a:lnSpc>
                <a:spcPct val="101299"/>
              </a:lnSpc>
              <a:spcBef>
                <a:spcPts val="95"/>
              </a:spcBef>
            </a:pPr>
            <a:r>
              <a:rPr sz="1200" spc="-10">
                <a:solidFill>
                  <a:srgbClr val="FFFCF5"/>
                </a:solidFill>
                <a:latin typeface="Calibri"/>
                <a:cs typeface="Calibri"/>
              </a:rPr>
              <a:t>The</a:t>
            </a:r>
            <a:r>
              <a:rPr sz="1200" spc="-15">
                <a:solidFill>
                  <a:srgbClr val="FFFCF5"/>
                </a:solidFill>
                <a:latin typeface="Calibri"/>
                <a:cs typeface="Calibri"/>
              </a:rPr>
              <a:t> </a:t>
            </a:r>
            <a:r>
              <a:rPr sz="1200">
                <a:solidFill>
                  <a:srgbClr val="FFFCF5"/>
                </a:solidFill>
                <a:latin typeface="Calibri"/>
                <a:cs typeface="Calibri"/>
              </a:rPr>
              <a:t>river</a:t>
            </a:r>
            <a:r>
              <a:rPr sz="1200" spc="-10">
                <a:solidFill>
                  <a:srgbClr val="FFFCF5"/>
                </a:solidFill>
                <a:latin typeface="Calibri"/>
                <a:cs typeface="Calibri"/>
              </a:rPr>
              <a:t> </a:t>
            </a:r>
            <a:r>
              <a:rPr sz="1200" spc="-35">
                <a:solidFill>
                  <a:srgbClr val="FFFCF5"/>
                </a:solidFill>
                <a:latin typeface="Calibri"/>
                <a:cs typeface="Calibri"/>
              </a:rPr>
              <a:t>was</a:t>
            </a:r>
            <a:r>
              <a:rPr sz="1200" spc="-10">
                <a:solidFill>
                  <a:srgbClr val="FFFCF5"/>
                </a:solidFill>
                <a:latin typeface="Calibri"/>
                <a:cs typeface="Calibri"/>
              </a:rPr>
              <a:t> </a:t>
            </a:r>
            <a:r>
              <a:rPr sz="1200" spc="-25">
                <a:solidFill>
                  <a:srgbClr val="FFFCF5"/>
                </a:solidFill>
                <a:latin typeface="Calibri"/>
                <a:cs typeface="Calibri"/>
              </a:rPr>
              <a:t>slow</a:t>
            </a:r>
            <a:r>
              <a:rPr sz="1200" spc="-10">
                <a:solidFill>
                  <a:srgbClr val="FFFCF5"/>
                </a:solidFill>
                <a:latin typeface="Calibri"/>
                <a:cs typeface="Calibri"/>
              </a:rPr>
              <a:t> </a:t>
            </a:r>
            <a:r>
              <a:rPr sz="1200">
                <a:solidFill>
                  <a:srgbClr val="FFFCF5"/>
                </a:solidFill>
                <a:latin typeface="Calibri"/>
                <a:cs typeface="Calibri"/>
              </a:rPr>
              <a:t>and</a:t>
            </a:r>
            <a:r>
              <a:rPr sz="1200" spc="-10">
                <a:solidFill>
                  <a:srgbClr val="FFFCF5"/>
                </a:solidFill>
                <a:latin typeface="Calibri"/>
                <a:cs typeface="Calibri"/>
              </a:rPr>
              <a:t> </a:t>
            </a:r>
            <a:r>
              <a:rPr sz="1200" spc="-20">
                <a:solidFill>
                  <a:srgbClr val="FFFCF5"/>
                </a:solidFill>
                <a:latin typeface="Calibri"/>
                <a:cs typeface="Calibri"/>
              </a:rPr>
              <a:t>shallow,</a:t>
            </a:r>
            <a:r>
              <a:rPr sz="1200" spc="-10">
                <a:solidFill>
                  <a:srgbClr val="FFFCF5"/>
                </a:solidFill>
                <a:latin typeface="Calibri"/>
                <a:cs typeface="Calibri"/>
              </a:rPr>
              <a:t> </a:t>
            </a:r>
            <a:r>
              <a:rPr sz="1200">
                <a:solidFill>
                  <a:srgbClr val="FFFCF5"/>
                </a:solidFill>
                <a:latin typeface="Calibri"/>
                <a:cs typeface="Calibri"/>
              </a:rPr>
              <a:t>and</a:t>
            </a:r>
            <a:r>
              <a:rPr sz="1200" spc="-10">
                <a:solidFill>
                  <a:srgbClr val="FFFCF5"/>
                </a:solidFill>
                <a:latin typeface="Calibri"/>
                <a:cs typeface="Calibri"/>
              </a:rPr>
              <a:t> </a:t>
            </a:r>
            <a:r>
              <a:rPr sz="1200">
                <a:solidFill>
                  <a:srgbClr val="FFFCF5"/>
                </a:solidFill>
                <a:latin typeface="Calibri"/>
                <a:cs typeface="Calibri"/>
              </a:rPr>
              <a:t>there</a:t>
            </a:r>
            <a:r>
              <a:rPr sz="1200" spc="-10">
                <a:solidFill>
                  <a:srgbClr val="FFFCF5"/>
                </a:solidFill>
                <a:latin typeface="Calibri"/>
                <a:cs typeface="Calibri"/>
              </a:rPr>
              <a:t> </a:t>
            </a:r>
            <a:r>
              <a:rPr sz="1200" spc="-25">
                <a:solidFill>
                  <a:srgbClr val="FFFCF5"/>
                </a:solidFill>
                <a:latin typeface="Calibri"/>
                <a:cs typeface="Calibri"/>
              </a:rPr>
              <a:t>were</a:t>
            </a:r>
            <a:r>
              <a:rPr sz="1200" spc="-10">
                <a:solidFill>
                  <a:srgbClr val="FFFCF5"/>
                </a:solidFill>
                <a:latin typeface="Calibri"/>
                <a:cs typeface="Calibri"/>
              </a:rPr>
              <a:t> </a:t>
            </a:r>
            <a:r>
              <a:rPr sz="1200">
                <a:solidFill>
                  <a:srgbClr val="FFFCF5"/>
                </a:solidFill>
                <a:latin typeface="Calibri"/>
                <a:cs typeface="Calibri"/>
              </a:rPr>
              <a:t>lots</a:t>
            </a:r>
            <a:r>
              <a:rPr sz="1200" spc="-10">
                <a:solidFill>
                  <a:srgbClr val="FFFCF5"/>
                </a:solidFill>
                <a:latin typeface="Calibri"/>
                <a:cs typeface="Calibri"/>
              </a:rPr>
              <a:t> </a:t>
            </a:r>
            <a:r>
              <a:rPr sz="1200" spc="-25">
                <a:solidFill>
                  <a:srgbClr val="FFFCF5"/>
                </a:solidFill>
                <a:latin typeface="Calibri"/>
                <a:cs typeface="Calibri"/>
              </a:rPr>
              <a:t>of</a:t>
            </a:r>
            <a:r>
              <a:rPr lang="en-GB" sz="1200" spc="-25">
                <a:solidFill>
                  <a:srgbClr val="FFFCF5"/>
                </a:solidFill>
                <a:latin typeface="Calibri"/>
                <a:cs typeface="Calibri"/>
              </a:rPr>
              <a:t> p</a:t>
            </a:r>
            <a:r>
              <a:rPr sz="1200" err="1">
                <a:solidFill>
                  <a:srgbClr val="FFFCF5"/>
                </a:solidFill>
                <a:latin typeface="Calibri"/>
                <a:cs typeface="Calibri"/>
              </a:rPr>
              <a:t>lants</a:t>
            </a:r>
            <a:r>
              <a:rPr sz="1200">
                <a:solidFill>
                  <a:srgbClr val="FFFCF5"/>
                </a:solidFill>
                <a:latin typeface="Calibri"/>
                <a:cs typeface="Calibri"/>
              </a:rPr>
              <a:t>.</a:t>
            </a:r>
            <a:r>
              <a:rPr sz="1200" spc="5">
                <a:solidFill>
                  <a:srgbClr val="FFFCF5"/>
                </a:solidFill>
                <a:latin typeface="Calibri"/>
                <a:cs typeface="Calibri"/>
              </a:rPr>
              <a:t> </a:t>
            </a:r>
            <a:r>
              <a:rPr sz="1200">
                <a:solidFill>
                  <a:srgbClr val="FFFCF5"/>
                </a:solidFill>
                <a:latin typeface="Calibri"/>
                <a:cs typeface="Calibri"/>
              </a:rPr>
              <a:t>This</a:t>
            </a:r>
            <a:r>
              <a:rPr sz="1200" spc="10">
                <a:solidFill>
                  <a:srgbClr val="FFFCF5"/>
                </a:solidFill>
                <a:latin typeface="Calibri"/>
                <a:cs typeface="Calibri"/>
              </a:rPr>
              <a:t> </a:t>
            </a:r>
            <a:r>
              <a:rPr sz="1200" spc="-10">
                <a:solidFill>
                  <a:srgbClr val="FFFCF5"/>
                </a:solidFill>
                <a:latin typeface="Calibri"/>
                <a:cs typeface="Calibri"/>
              </a:rPr>
              <a:t>stopped</a:t>
            </a:r>
            <a:r>
              <a:rPr sz="1200" spc="5">
                <a:solidFill>
                  <a:srgbClr val="FFFCF5"/>
                </a:solidFill>
                <a:latin typeface="Calibri"/>
                <a:cs typeface="Calibri"/>
              </a:rPr>
              <a:t> </a:t>
            </a:r>
            <a:r>
              <a:rPr lang="en-GB" sz="1200">
                <a:solidFill>
                  <a:srgbClr val="FFFCF5"/>
                </a:solidFill>
                <a:latin typeface="Calibri"/>
                <a:cs typeface="Calibri"/>
              </a:rPr>
              <a:t>everything </a:t>
            </a:r>
            <a:r>
              <a:rPr sz="1200" spc="-10">
                <a:solidFill>
                  <a:srgbClr val="FFFCF5"/>
                </a:solidFill>
                <a:latin typeface="Calibri"/>
                <a:cs typeface="Calibri"/>
              </a:rPr>
              <a:t>washing</a:t>
            </a:r>
            <a:r>
              <a:rPr sz="1200" spc="10">
                <a:solidFill>
                  <a:srgbClr val="FFFCF5"/>
                </a:solidFill>
                <a:latin typeface="Calibri"/>
                <a:cs typeface="Calibri"/>
              </a:rPr>
              <a:t> </a:t>
            </a:r>
            <a:r>
              <a:rPr sz="1200" spc="-10">
                <a:solidFill>
                  <a:srgbClr val="FFFCF5"/>
                </a:solidFill>
                <a:latin typeface="Calibri"/>
                <a:cs typeface="Calibri"/>
              </a:rPr>
              <a:t>away.</a:t>
            </a:r>
            <a:endParaRPr sz="1200">
              <a:latin typeface="Calibri"/>
              <a:cs typeface="Calibri"/>
            </a:endParaRPr>
          </a:p>
        </p:txBody>
      </p:sp>
      <p:sp>
        <p:nvSpPr>
          <p:cNvPr id="14" name="object 14"/>
          <p:cNvSpPr txBox="1"/>
          <p:nvPr/>
        </p:nvSpPr>
        <p:spPr>
          <a:xfrm>
            <a:off x="1286512" y="1227080"/>
            <a:ext cx="4451350" cy="385234"/>
          </a:xfrm>
          <a:prstGeom prst="rect">
            <a:avLst/>
          </a:prstGeom>
        </p:spPr>
        <p:txBody>
          <a:bodyPr vert="horz" wrap="square" lIns="0" tIns="12065" rIns="0" bIns="0" rtlCol="0">
            <a:spAutoFit/>
          </a:bodyPr>
          <a:lstStyle/>
          <a:p>
            <a:pPr marL="12700" marR="5080">
              <a:lnSpc>
                <a:spcPct val="101299"/>
              </a:lnSpc>
              <a:spcBef>
                <a:spcPts val="95"/>
              </a:spcBef>
            </a:pPr>
            <a:r>
              <a:rPr sz="1200">
                <a:solidFill>
                  <a:srgbClr val="FFFCF5"/>
                </a:solidFill>
                <a:latin typeface="Calibri"/>
                <a:cs typeface="Calibri"/>
              </a:rPr>
              <a:t>During</a:t>
            </a:r>
            <a:r>
              <a:rPr sz="1200" spc="30">
                <a:solidFill>
                  <a:srgbClr val="FFFCF5"/>
                </a:solidFill>
                <a:latin typeface="Calibri"/>
                <a:cs typeface="Calibri"/>
              </a:rPr>
              <a:t> </a:t>
            </a:r>
            <a:r>
              <a:rPr sz="1200">
                <a:solidFill>
                  <a:srgbClr val="FFFCF5"/>
                </a:solidFill>
                <a:latin typeface="Calibri"/>
                <a:cs typeface="Calibri"/>
              </a:rPr>
              <a:t>the</a:t>
            </a:r>
            <a:r>
              <a:rPr sz="1200" spc="35">
                <a:solidFill>
                  <a:srgbClr val="FFFCF5"/>
                </a:solidFill>
                <a:latin typeface="Calibri"/>
                <a:cs typeface="Calibri"/>
              </a:rPr>
              <a:t> </a:t>
            </a:r>
            <a:r>
              <a:rPr sz="1200">
                <a:solidFill>
                  <a:srgbClr val="FFFCF5"/>
                </a:solidFill>
                <a:latin typeface="Calibri"/>
                <a:cs typeface="Calibri"/>
              </a:rPr>
              <a:t>ﬁre</a:t>
            </a:r>
            <a:r>
              <a:rPr sz="1200" spc="30">
                <a:solidFill>
                  <a:srgbClr val="FFFCF5"/>
                </a:solidFill>
                <a:latin typeface="Calibri"/>
                <a:cs typeface="Calibri"/>
              </a:rPr>
              <a:t> </a:t>
            </a:r>
            <a:r>
              <a:rPr sz="1200">
                <a:solidFill>
                  <a:srgbClr val="FFFCF5"/>
                </a:solidFill>
                <a:latin typeface="Calibri"/>
                <a:cs typeface="Calibri"/>
              </a:rPr>
              <a:t>the</a:t>
            </a:r>
            <a:r>
              <a:rPr sz="1200" spc="35">
                <a:solidFill>
                  <a:srgbClr val="FFFCF5"/>
                </a:solidFill>
                <a:latin typeface="Calibri"/>
                <a:cs typeface="Calibri"/>
              </a:rPr>
              <a:t> </a:t>
            </a:r>
            <a:r>
              <a:rPr sz="1200">
                <a:solidFill>
                  <a:srgbClr val="FFFCF5"/>
                </a:solidFill>
                <a:latin typeface="Calibri"/>
                <a:cs typeface="Calibri"/>
              </a:rPr>
              <a:t>structures</a:t>
            </a:r>
            <a:r>
              <a:rPr lang="en-GB" sz="1200">
                <a:solidFill>
                  <a:srgbClr val="FFFCF5"/>
                </a:solidFill>
                <a:latin typeface="Calibri"/>
                <a:cs typeface="Calibri"/>
              </a:rPr>
              <a:t> and everything in them</a:t>
            </a:r>
            <a:r>
              <a:rPr sz="1200" spc="30">
                <a:solidFill>
                  <a:srgbClr val="FFFCF5"/>
                </a:solidFill>
                <a:latin typeface="Calibri"/>
                <a:cs typeface="Calibri"/>
              </a:rPr>
              <a:t> </a:t>
            </a:r>
            <a:r>
              <a:rPr sz="1200" spc="-20">
                <a:solidFill>
                  <a:srgbClr val="FFFCF5"/>
                </a:solidFill>
                <a:latin typeface="Calibri"/>
                <a:cs typeface="Calibri"/>
              </a:rPr>
              <a:t>dropped</a:t>
            </a:r>
            <a:r>
              <a:rPr sz="1200" spc="35">
                <a:solidFill>
                  <a:srgbClr val="FFFCF5"/>
                </a:solidFill>
                <a:latin typeface="Calibri"/>
                <a:cs typeface="Calibri"/>
              </a:rPr>
              <a:t> </a:t>
            </a:r>
            <a:r>
              <a:rPr sz="1200">
                <a:solidFill>
                  <a:srgbClr val="FFFCF5"/>
                </a:solidFill>
                <a:latin typeface="Calibri"/>
                <a:cs typeface="Calibri"/>
              </a:rPr>
              <a:t>straight</a:t>
            </a:r>
            <a:r>
              <a:rPr sz="1200" spc="30">
                <a:solidFill>
                  <a:srgbClr val="FFFCF5"/>
                </a:solidFill>
                <a:latin typeface="Calibri"/>
                <a:cs typeface="Calibri"/>
              </a:rPr>
              <a:t> </a:t>
            </a:r>
            <a:r>
              <a:rPr sz="1200" spc="-20" err="1">
                <a:solidFill>
                  <a:srgbClr val="FFFCF5"/>
                </a:solidFill>
                <a:latin typeface="Calibri"/>
                <a:cs typeface="Calibri"/>
              </a:rPr>
              <a:t>int</a:t>
            </a:r>
            <a:r>
              <a:rPr lang="en-GB" sz="1200" spc="-20">
                <a:solidFill>
                  <a:srgbClr val="FFFCF5"/>
                </a:solidFill>
                <a:latin typeface="Calibri"/>
                <a:cs typeface="Calibri"/>
              </a:rPr>
              <a:t>o t</a:t>
            </a:r>
            <a:r>
              <a:rPr sz="1200">
                <a:solidFill>
                  <a:srgbClr val="FFFCF5"/>
                </a:solidFill>
                <a:latin typeface="Calibri"/>
                <a:cs typeface="Calibri"/>
              </a:rPr>
              <a:t>he</a:t>
            </a:r>
            <a:r>
              <a:rPr sz="1200" spc="-10">
                <a:solidFill>
                  <a:srgbClr val="FFFCF5"/>
                </a:solidFill>
                <a:latin typeface="Calibri"/>
                <a:cs typeface="Calibri"/>
              </a:rPr>
              <a:t> river.</a:t>
            </a:r>
            <a:endParaRPr sz="1200">
              <a:latin typeface="Calibri"/>
              <a:cs typeface="Calibri"/>
            </a:endParaRPr>
          </a:p>
        </p:txBody>
      </p:sp>
      <p:sp>
        <p:nvSpPr>
          <p:cNvPr id="17" name="object 17"/>
          <p:cNvSpPr txBox="1"/>
          <p:nvPr/>
        </p:nvSpPr>
        <p:spPr>
          <a:xfrm>
            <a:off x="412750" y="2429712"/>
            <a:ext cx="5441950" cy="383438"/>
          </a:xfrm>
          <a:prstGeom prst="rect">
            <a:avLst/>
          </a:prstGeom>
        </p:spPr>
        <p:txBody>
          <a:bodyPr vert="horz" wrap="square" lIns="0" tIns="13970" rIns="0" bIns="0" rtlCol="0">
            <a:spAutoFit/>
          </a:bodyPr>
          <a:lstStyle/>
          <a:p>
            <a:pPr marL="12700">
              <a:lnSpc>
                <a:spcPct val="100000"/>
              </a:lnSpc>
              <a:spcBef>
                <a:spcPts val="110"/>
              </a:spcBef>
            </a:pPr>
            <a:r>
              <a:rPr sz="1200" spc="-10">
                <a:solidFill>
                  <a:srgbClr val="FFFCF5"/>
                </a:solidFill>
                <a:latin typeface="Calibri"/>
                <a:cs typeface="Calibri"/>
              </a:rPr>
              <a:t>The </a:t>
            </a:r>
            <a:r>
              <a:rPr sz="1200" spc="-25" err="1">
                <a:solidFill>
                  <a:srgbClr val="FFFCF5"/>
                </a:solidFill>
                <a:latin typeface="Calibri"/>
                <a:cs typeface="Calibri"/>
              </a:rPr>
              <a:t>wate</a:t>
            </a:r>
            <a:r>
              <a:rPr lang="en-GB" sz="1200" spc="-25">
                <a:solidFill>
                  <a:srgbClr val="FFFCF5"/>
                </a:solidFill>
                <a:latin typeface="Calibri"/>
                <a:cs typeface="Calibri"/>
              </a:rPr>
              <a:t>r and mud</a:t>
            </a:r>
            <a:r>
              <a:rPr sz="1200" spc="-5">
                <a:solidFill>
                  <a:srgbClr val="FFFCF5"/>
                </a:solidFill>
                <a:latin typeface="Calibri"/>
                <a:cs typeface="Calibri"/>
              </a:rPr>
              <a:t> </a:t>
            </a:r>
            <a:r>
              <a:rPr sz="1200">
                <a:solidFill>
                  <a:srgbClr val="FFFCF5"/>
                </a:solidFill>
                <a:latin typeface="Calibri"/>
                <a:cs typeface="Calibri"/>
              </a:rPr>
              <a:t>in</a:t>
            </a:r>
            <a:r>
              <a:rPr sz="1200" spc="-5">
                <a:solidFill>
                  <a:srgbClr val="FFFCF5"/>
                </a:solidFill>
                <a:latin typeface="Calibri"/>
                <a:cs typeface="Calibri"/>
              </a:rPr>
              <a:t> </a:t>
            </a:r>
            <a:r>
              <a:rPr sz="1200">
                <a:solidFill>
                  <a:srgbClr val="FFFCF5"/>
                </a:solidFill>
                <a:latin typeface="Calibri"/>
                <a:cs typeface="Calibri"/>
              </a:rPr>
              <a:t>the</a:t>
            </a:r>
            <a:r>
              <a:rPr sz="1200" spc="-5">
                <a:solidFill>
                  <a:srgbClr val="FFFCF5"/>
                </a:solidFill>
                <a:latin typeface="Calibri"/>
                <a:cs typeface="Calibri"/>
              </a:rPr>
              <a:t> </a:t>
            </a:r>
            <a:r>
              <a:rPr sz="1200">
                <a:solidFill>
                  <a:srgbClr val="FFFCF5"/>
                </a:solidFill>
                <a:latin typeface="Calibri"/>
                <a:cs typeface="Calibri"/>
              </a:rPr>
              <a:t>river</a:t>
            </a:r>
            <a:r>
              <a:rPr sz="1200" spc="-5">
                <a:solidFill>
                  <a:srgbClr val="FFFCF5"/>
                </a:solidFill>
                <a:latin typeface="Calibri"/>
                <a:cs typeface="Calibri"/>
              </a:rPr>
              <a:t> </a:t>
            </a:r>
            <a:r>
              <a:rPr sz="1200" spc="-10">
                <a:solidFill>
                  <a:srgbClr val="FFFCF5"/>
                </a:solidFill>
                <a:latin typeface="Calibri"/>
                <a:cs typeface="Calibri"/>
              </a:rPr>
              <a:t>preserved</a:t>
            </a:r>
            <a:r>
              <a:rPr sz="1200" spc="-5">
                <a:solidFill>
                  <a:srgbClr val="FFFCF5"/>
                </a:solidFill>
                <a:latin typeface="Calibri"/>
                <a:cs typeface="Calibri"/>
              </a:rPr>
              <a:t> </a:t>
            </a:r>
            <a:r>
              <a:rPr sz="1200">
                <a:solidFill>
                  <a:srgbClr val="FFFCF5"/>
                </a:solidFill>
                <a:latin typeface="Calibri"/>
                <a:cs typeface="Calibri"/>
              </a:rPr>
              <a:t>the</a:t>
            </a:r>
            <a:r>
              <a:rPr sz="1200" spc="-10">
                <a:solidFill>
                  <a:srgbClr val="FFFCF5"/>
                </a:solidFill>
                <a:latin typeface="Calibri"/>
                <a:cs typeface="Calibri"/>
              </a:rPr>
              <a:t> objects.</a:t>
            </a:r>
            <a:r>
              <a:rPr lang="en-GB" sz="1200" spc="-10">
                <a:solidFill>
                  <a:srgbClr val="FFFCF5"/>
                </a:solidFill>
                <a:latin typeface="Calibri"/>
                <a:cs typeface="Calibri"/>
              </a:rPr>
              <a:t> </a:t>
            </a:r>
            <a:r>
              <a:rPr sz="1200">
                <a:solidFill>
                  <a:srgbClr val="FFFCF5"/>
                </a:solidFill>
                <a:latin typeface="Calibri"/>
                <a:cs typeface="Calibri"/>
              </a:rPr>
              <a:t>This </a:t>
            </a:r>
            <a:r>
              <a:rPr sz="1200" spc="-10">
                <a:solidFill>
                  <a:srgbClr val="FFFCF5"/>
                </a:solidFill>
                <a:latin typeface="Calibri"/>
                <a:cs typeface="Calibri"/>
              </a:rPr>
              <a:t>means</a:t>
            </a:r>
            <a:r>
              <a:rPr sz="1200">
                <a:solidFill>
                  <a:srgbClr val="FFFCF5"/>
                </a:solidFill>
                <a:latin typeface="Calibri"/>
                <a:cs typeface="Calibri"/>
              </a:rPr>
              <a:t> archaeologists</a:t>
            </a:r>
            <a:r>
              <a:rPr sz="1200" spc="5">
                <a:solidFill>
                  <a:srgbClr val="FFFCF5"/>
                </a:solidFill>
                <a:latin typeface="Calibri"/>
                <a:cs typeface="Calibri"/>
              </a:rPr>
              <a:t> </a:t>
            </a:r>
            <a:r>
              <a:rPr sz="1200" spc="-20">
                <a:solidFill>
                  <a:srgbClr val="FFFCF5"/>
                </a:solidFill>
                <a:latin typeface="Calibri"/>
                <a:cs typeface="Calibri"/>
              </a:rPr>
              <a:t>found</a:t>
            </a:r>
            <a:r>
              <a:rPr sz="1200">
                <a:solidFill>
                  <a:srgbClr val="FFFCF5"/>
                </a:solidFill>
                <a:latin typeface="Calibri"/>
                <a:cs typeface="Calibri"/>
              </a:rPr>
              <a:t> artefacts</a:t>
            </a:r>
            <a:r>
              <a:rPr sz="1200" spc="5">
                <a:solidFill>
                  <a:srgbClr val="FFFCF5"/>
                </a:solidFill>
                <a:latin typeface="Calibri"/>
                <a:cs typeface="Calibri"/>
              </a:rPr>
              <a:t> </a:t>
            </a:r>
            <a:r>
              <a:rPr sz="1200">
                <a:solidFill>
                  <a:srgbClr val="FFFCF5"/>
                </a:solidFill>
                <a:latin typeface="Calibri"/>
                <a:cs typeface="Calibri"/>
              </a:rPr>
              <a:t>that do</a:t>
            </a:r>
            <a:r>
              <a:rPr sz="1200" spc="5">
                <a:solidFill>
                  <a:srgbClr val="FFFCF5"/>
                </a:solidFill>
                <a:latin typeface="Calibri"/>
                <a:cs typeface="Calibri"/>
              </a:rPr>
              <a:t> </a:t>
            </a:r>
            <a:r>
              <a:rPr sz="1200">
                <a:solidFill>
                  <a:srgbClr val="FFFCF5"/>
                </a:solidFill>
                <a:latin typeface="Calibri"/>
                <a:cs typeface="Calibri"/>
              </a:rPr>
              <a:t>not usually</a:t>
            </a:r>
            <a:r>
              <a:rPr sz="1200" spc="5">
                <a:solidFill>
                  <a:srgbClr val="FFFCF5"/>
                </a:solidFill>
                <a:latin typeface="Calibri"/>
                <a:cs typeface="Calibri"/>
              </a:rPr>
              <a:t> </a:t>
            </a:r>
            <a:r>
              <a:rPr sz="1200" spc="-10">
                <a:solidFill>
                  <a:srgbClr val="FFFCF5"/>
                </a:solidFill>
                <a:latin typeface="Calibri"/>
                <a:cs typeface="Calibri"/>
              </a:rPr>
              <a:t>survive</a:t>
            </a:r>
            <a:r>
              <a:rPr lang="en-GB" sz="1200" spc="-10">
                <a:solidFill>
                  <a:srgbClr val="FFFCF5"/>
                </a:solidFill>
                <a:latin typeface="Calibri"/>
                <a:cs typeface="Calibri"/>
              </a:rPr>
              <a:t>, especially objects made from wood.</a:t>
            </a:r>
            <a:endParaRPr sz="1200">
              <a:latin typeface="Calibri"/>
              <a:cs typeface="Calibri"/>
            </a:endParaRPr>
          </a:p>
        </p:txBody>
      </p:sp>
      <p:sp>
        <p:nvSpPr>
          <p:cNvPr id="24" name="object 11"/>
          <p:cNvSpPr txBox="1"/>
          <p:nvPr/>
        </p:nvSpPr>
        <p:spPr>
          <a:xfrm>
            <a:off x="127223" y="3009366"/>
            <a:ext cx="3807628" cy="192745"/>
          </a:xfrm>
          <a:prstGeom prst="rect">
            <a:avLst/>
          </a:prstGeom>
        </p:spPr>
        <p:txBody>
          <a:bodyPr vert="horz" wrap="square" lIns="0" tIns="12065" rIns="0" bIns="0" rtlCol="0">
            <a:spAutoFit/>
          </a:bodyPr>
          <a:lstStyle/>
          <a:p>
            <a:pPr marL="12700" marR="5080">
              <a:lnSpc>
                <a:spcPct val="101299"/>
              </a:lnSpc>
              <a:spcBef>
                <a:spcPts val="95"/>
              </a:spcBef>
            </a:pPr>
            <a:r>
              <a:rPr lang="en-GB" sz="1200" spc="-10">
                <a:solidFill>
                  <a:srgbClr val="FFFCF5"/>
                </a:solidFill>
                <a:latin typeface="Calibri"/>
                <a:cs typeface="Calibri"/>
              </a:rPr>
              <a:t>There is nothing left at Must Farm now. It has all been dug up.  </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896" y="86438"/>
            <a:ext cx="4000653" cy="382156"/>
          </a:xfrm>
          <a:prstGeom prst="rect">
            <a:avLst/>
          </a:prstGeom>
        </p:spPr>
        <p:txBody>
          <a:bodyPr vert="horz" wrap="square" lIns="0" tIns="12700" rIns="0" bIns="0" rtlCol="0">
            <a:spAutoFit/>
          </a:bodyPr>
          <a:lstStyle/>
          <a:p>
            <a:pPr marL="12700">
              <a:lnSpc>
                <a:spcPct val="100000"/>
              </a:lnSpc>
              <a:spcBef>
                <a:spcPts val="100"/>
              </a:spcBef>
            </a:pPr>
            <a:r>
              <a:rPr sz="2400" b="1" spc="-210">
                <a:solidFill>
                  <a:srgbClr val="FFFCF5"/>
                </a:solidFill>
                <a:latin typeface="Trebuchet MS"/>
                <a:cs typeface="Trebuchet MS"/>
              </a:rPr>
              <a:t>ARCHAEOLOGY</a:t>
            </a:r>
            <a:r>
              <a:rPr lang="en-GB" sz="2400" b="1" spc="-210">
                <a:solidFill>
                  <a:srgbClr val="FFFCF5"/>
                </a:solidFill>
                <a:latin typeface="Trebuchet MS"/>
                <a:cs typeface="Trebuchet MS"/>
              </a:rPr>
              <a:t>- artefacts</a:t>
            </a:r>
            <a:endParaRPr sz="2400">
              <a:latin typeface="Trebuchet MS"/>
              <a:cs typeface="Trebuchet MS"/>
            </a:endParaRPr>
          </a:p>
        </p:txBody>
      </p:sp>
      <p:sp>
        <p:nvSpPr>
          <p:cNvPr id="3"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sz="2000"/>
          </a:p>
        </p:txBody>
      </p:sp>
      <p:sp>
        <p:nvSpPr>
          <p:cNvPr id="7" name="object 7"/>
          <p:cNvSpPr txBox="1">
            <a:spLocks noGrp="1"/>
          </p:cNvSpPr>
          <p:nvPr>
            <p:ph type="title"/>
          </p:nvPr>
        </p:nvSpPr>
        <p:spPr>
          <a:xfrm>
            <a:off x="145896" y="636281"/>
            <a:ext cx="5219854" cy="198709"/>
          </a:xfrm>
          <a:prstGeom prst="rect">
            <a:avLst/>
          </a:prstGeom>
        </p:spPr>
        <p:txBody>
          <a:bodyPr vert="horz" wrap="square" lIns="0" tIns="12065" rIns="0" bIns="0" rtlCol="0">
            <a:spAutoFit/>
          </a:bodyPr>
          <a:lstStyle/>
          <a:p>
            <a:pPr marL="12700" marR="5080">
              <a:lnSpc>
                <a:spcPct val="101299"/>
              </a:lnSpc>
              <a:spcBef>
                <a:spcPts val="95"/>
              </a:spcBef>
            </a:pPr>
            <a:r>
              <a:rPr sz="1200">
                <a:solidFill>
                  <a:srgbClr val="FFFFFF"/>
                </a:solidFill>
                <a:latin typeface="Calibri"/>
                <a:cs typeface="Calibri"/>
              </a:rPr>
              <a:t>Archaeologists</a:t>
            </a:r>
            <a:r>
              <a:rPr sz="1200" spc="5">
                <a:solidFill>
                  <a:srgbClr val="FFFFFF"/>
                </a:solidFill>
                <a:latin typeface="Calibri"/>
                <a:cs typeface="Calibri"/>
              </a:rPr>
              <a:t> </a:t>
            </a:r>
            <a:r>
              <a:rPr sz="1200" spc="-20">
                <a:solidFill>
                  <a:srgbClr val="FFFFFF"/>
                </a:solidFill>
                <a:latin typeface="Calibri"/>
                <a:cs typeface="Calibri"/>
              </a:rPr>
              <a:t>found</a:t>
            </a:r>
            <a:r>
              <a:rPr sz="1200" spc="10">
                <a:solidFill>
                  <a:srgbClr val="FFFFFF"/>
                </a:solidFill>
                <a:latin typeface="Calibri"/>
                <a:cs typeface="Calibri"/>
              </a:rPr>
              <a:t> </a:t>
            </a:r>
            <a:r>
              <a:rPr sz="1200">
                <a:solidFill>
                  <a:srgbClr val="FFFFFF"/>
                </a:solidFill>
                <a:latin typeface="Calibri"/>
                <a:cs typeface="Calibri"/>
              </a:rPr>
              <a:t>the</a:t>
            </a:r>
            <a:r>
              <a:rPr sz="1200" spc="5">
                <a:solidFill>
                  <a:srgbClr val="FFFFFF"/>
                </a:solidFill>
                <a:latin typeface="Calibri"/>
                <a:cs typeface="Calibri"/>
              </a:rPr>
              <a:t> </a:t>
            </a:r>
            <a:r>
              <a:rPr sz="1200">
                <a:solidFill>
                  <a:srgbClr val="FFFFFF"/>
                </a:solidFill>
                <a:latin typeface="Calibri"/>
                <a:cs typeface="Calibri"/>
              </a:rPr>
              <a:t>remains</a:t>
            </a:r>
            <a:r>
              <a:rPr sz="1200" spc="10">
                <a:solidFill>
                  <a:srgbClr val="FFFFFF"/>
                </a:solidFill>
                <a:latin typeface="Calibri"/>
                <a:cs typeface="Calibri"/>
              </a:rPr>
              <a:t> </a:t>
            </a:r>
            <a:r>
              <a:rPr sz="1200" spc="-25">
                <a:solidFill>
                  <a:srgbClr val="FFFFFF"/>
                </a:solidFill>
                <a:latin typeface="Calibri"/>
                <a:cs typeface="Calibri"/>
              </a:rPr>
              <a:t>of</a:t>
            </a:r>
            <a:r>
              <a:rPr lang="en-GB" sz="1200" spc="-25">
                <a:solidFill>
                  <a:srgbClr val="FFFFFF"/>
                </a:solidFill>
                <a:latin typeface="Calibri"/>
                <a:cs typeface="Calibri"/>
              </a:rPr>
              <a:t>:</a:t>
            </a:r>
            <a:r>
              <a:rPr sz="1200" spc="-20">
                <a:solidFill>
                  <a:srgbClr val="FFFFFF"/>
                </a:solidFill>
                <a:latin typeface="Calibri"/>
                <a:cs typeface="Calibri"/>
              </a:rPr>
              <a:t> </a:t>
            </a:r>
            <a:endParaRPr sz="1200">
              <a:latin typeface="Calibri"/>
              <a:cs typeface="Calibri"/>
            </a:endParaRPr>
          </a:p>
        </p:txBody>
      </p:sp>
      <p:sp>
        <p:nvSpPr>
          <p:cNvPr id="4" name="Rectangle 3"/>
          <p:cNvSpPr/>
          <p:nvPr/>
        </p:nvSpPr>
        <p:spPr>
          <a:xfrm>
            <a:off x="-33812" y="1398949"/>
            <a:ext cx="2927350" cy="276999"/>
          </a:xfrm>
          <a:prstGeom prst="rect">
            <a:avLst/>
          </a:prstGeom>
        </p:spPr>
        <p:txBody>
          <a:bodyPr>
            <a:spAutoFit/>
          </a:bodyPr>
          <a:lstStyle/>
          <a:p>
            <a:r>
              <a:rPr lang="en-GB" sz="1200">
                <a:solidFill>
                  <a:srgbClr val="FFFFFF"/>
                </a:solidFill>
                <a:latin typeface="Calibri"/>
                <a:cs typeface="Calibri"/>
              </a:rPr>
              <a:t>The</a:t>
            </a:r>
            <a:r>
              <a:rPr lang="en-GB" sz="1200" spc="15">
                <a:solidFill>
                  <a:srgbClr val="FFFFFF"/>
                </a:solidFill>
                <a:latin typeface="Calibri"/>
                <a:cs typeface="Calibri"/>
              </a:rPr>
              <a:t> </a:t>
            </a:r>
            <a:r>
              <a:rPr lang="en-GB" sz="1200">
                <a:solidFill>
                  <a:srgbClr val="FFFFFF"/>
                </a:solidFill>
                <a:latin typeface="Calibri"/>
                <a:cs typeface="Calibri"/>
              </a:rPr>
              <a:t>stilts</a:t>
            </a:r>
            <a:r>
              <a:rPr lang="en-GB" sz="1200" spc="15">
                <a:solidFill>
                  <a:srgbClr val="FFFFFF"/>
                </a:solidFill>
                <a:latin typeface="Calibri"/>
                <a:cs typeface="Calibri"/>
              </a:rPr>
              <a:t> </a:t>
            </a:r>
            <a:r>
              <a:rPr lang="en-GB" sz="1200">
                <a:solidFill>
                  <a:srgbClr val="FFFFFF"/>
                </a:solidFill>
                <a:latin typeface="Calibri"/>
                <a:cs typeface="Calibri"/>
              </a:rPr>
              <a:t>the buildings</a:t>
            </a:r>
            <a:r>
              <a:rPr lang="en-GB" sz="1200" spc="20">
                <a:solidFill>
                  <a:srgbClr val="FFFFFF"/>
                </a:solidFill>
                <a:latin typeface="Calibri"/>
                <a:cs typeface="Calibri"/>
              </a:rPr>
              <a:t> </a:t>
            </a:r>
            <a:r>
              <a:rPr lang="en-GB" sz="1200" spc="-10">
                <a:solidFill>
                  <a:srgbClr val="FFFFFF"/>
                </a:solidFill>
                <a:latin typeface="Calibri"/>
                <a:cs typeface="Calibri"/>
              </a:rPr>
              <a:t>stood</a:t>
            </a:r>
            <a:r>
              <a:rPr lang="en-GB" sz="1200" spc="15">
                <a:solidFill>
                  <a:srgbClr val="FFFFFF"/>
                </a:solidFill>
                <a:latin typeface="Calibri"/>
                <a:cs typeface="Calibri"/>
              </a:rPr>
              <a:t> </a:t>
            </a:r>
            <a:r>
              <a:rPr lang="en-GB" sz="1200" spc="-25">
                <a:solidFill>
                  <a:srgbClr val="FFFFFF"/>
                </a:solidFill>
                <a:latin typeface="Calibri"/>
                <a:cs typeface="Calibri"/>
              </a:rPr>
              <a:t>on</a:t>
            </a:r>
            <a:endParaRPr lang="en-GB" sz="1200"/>
          </a:p>
        </p:txBody>
      </p:sp>
      <p:sp>
        <p:nvSpPr>
          <p:cNvPr id="5" name="Rectangle 4"/>
          <p:cNvSpPr/>
          <p:nvPr/>
        </p:nvSpPr>
        <p:spPr>
          <a:xfrm>
            <a:off x="4381303" y="2889398"/>
            <a:ext cx="651781" cy="276999"/>
          </a:xfrm>
          <a:prstGeom prst="rect">
            <a:avLst/>
          </a:prstGeom>
        </p:spPr>
        <p:txBody>
          <a:bodyPr wrap="none">
            <a:spAutoFit/>
          </a:bodyPr>
          <a:lstStyle/>
          <a:p>
            <a:pPr marL="12700">
              <a:lnSpc>
                <a:spcPct val="100000"/>
              </a:lnSpc>
              <a:spcBef>
                <a:spcPts val="110"/>
              </a:spcBef>
            </a:pPr>
            <a:r>
              <a:rPr lang="en-GB" sz="1200" spc="-10">
                <a:solidFill>
                  <a:srgbClr val="FFFFFF"/>
                </a:solidFill>
                <a:latin typeface="Calibri"/>
                <a:cs typeface="Calibri"/>
              </a:rPr>
              <a:t>Pottery</a:t>
            </a:r>
            <a:endParaRPr lang="en-GB" sz="1200">
              <a:latin typeface="Calibri"/>
              <a:cs typeface="Calibri"/>
            </a:endParaRPr>
          </a:p>
        </p:txBody>
      </p:sp>
      <p:sp>
        <p:nvSpPr>
          <p:cNvPr id="6" name="Rectangle 5"/>
          <p:cNvSpPr/>
          <p:nvPr/>
        </p:nvSpPr>
        <p:spPr>
          <a:xfrm>
            <a:off x="3429000" y="2073263"/>
            <a:ext cx="2393950" cy="465384"/>
          </a:xfrm>
          <a:prstGeom prst="rect">
            <a:avLst/>
          </a:prstGeom>
        </p:spPr>
        <p:txBody>
          <a:bodyPr wrap="square">
            <a:spAutoFit/>
          </a:bodyPr>
          <a:lstStyle/>
          <a:p>
            <a:pPr marL="12700" marR="5080">
              <a:lnSpc>
                <a:spcPct val="101299"/>
              </a:lnSpc>
              <a:spcBef>
                <a:spcPts val="1095"/>
              </a:spcBef>
            </a:pPr>
            <a:r>
              <a:rPr lang="en-GB" sz="1200">
                <a:solidFill>
                  <a:srgbClr val="FFFFFF"/>
                </a:solidFill>
                <a:latin typeface="Calibri"/>
                <a:cs typeface="Calibri"/>
              </a:rPr>
              <a:t>Fabric,</a:t>
            </a:r>
            <a:r>
              <a:rPr lang="en-GB" sz="1200" spc="-10">
                <a:solidFill>
                  <a:srgbClr val="FFFFFF"/>
                </a:solidFill>
                <a:latin typeface="Calibri"/>
                <a:cs typeface="Calibri"/>
              </a:rPr>
              <a:t> </a:t>
            </a:r>
            <a:r>
              <a:rPr lang="en-GB" sz="1200">
                <a:solidFill>
                  <a:srgbClr val="FFFFFF"/>
                </a:solidFill>
                <a:latin typeface="Calibri"/>
                <a:cs typeface="Calibri"/>
              </a:rPr>
              <a:t>threads</a:t>
            </a:r>
            <a:r>
              <a:rPr lang="en-GB" sz="1200" spc="-10">
                <a:solidFill>
                  <a:srgbClr val="FFFFFF"/>
                </a:solidFill>
                <a:latin typeface="Calibri"/>
                <a:cs typeface="Calibri"/>
              </a:rPr>
              <a:t> </a:t>
            </a:r>
            <a:r>
              <a:rPr lang="en-GB" sz="1200">
                <a:solidFill>
                  <a:srgbClr val="FFFFFF"/>
                </a:solidFill>
                <a:latin typeface="Calibri"/>
                <a:cs typeface="Calibri"/>
              </a:rPr>
              <a:t>and</a:t>
            </a:r>
            <a:r>
              <a:rPr lang="en-GB" sz="1200" spc="-10">
                <a:solidFill>
                  <a:srgbClr val="FFFFFF"/>
                </a:solidFill>
                <a:latin typeface="Calibri"/>
                <a:cs typeface="Calibri"/>
              </a:rPr>
              <a:t> </a:t>
            </a:r>
            <a:r>
              <a:rPr lang="en-GB" sz="1200">
                <a:solidFill>
                  <a:srgbClr val="FFFFFF"/>
                </a:solidFill>
                <a:latin typeface="Calibri"/>
                <a:cs typeface="Calibri"/>
              </a:rPr>
              <a:t>the</a:t>
            </a:r>
            <a:r>
              <a:rPr lang="en-GB" sz="1200" spc="-15">
                <a:solidFill>
                  <a:srgbClr val="FFFFFF"/>
                </a:solidFill>
                <a:latin typeface="Calibri"/>
                <a:cs typeface="Calibri"/>
              </a:rPr>
              <a:t> </a:t>
            </a:r>
            <a:r>
              <a:rPr lang="en-GB" sz="1200">
                <a:solidFill>
                  <a:srgbClr val="FFFFFF"/>
                </a:solidFill>
                <a:latin typeface="Calibri"/>
                <a:cs typeface="Calibri"/>
              </a:rPr>
              <a:t>plants</a:t>
            </a:r>
            <a:r>
              <a:rPr lang="en-GB" sz="1200" spc="-10">
                <a:solidFill>
                  <a:srgbClr val="FFFFFF"/>
                </a:solidFill>
                <a:latin typeface="Calibri"/>
                <a:cs typeface="Calibri"/>
              </a:rPr>
              <a:t> </a:t>
            </a:r>
            <a:r>
              <a:rPr lang="en-GB" sz="1200" spc="-20">
                <a:solidFill>
                  <a:srgbClr val="FFFFFF"/>
                </a:solidFill>
                <a:latin typeface="Calibri"/>
                <a:cs typeface="Calibri"/>
              </a:rPr>
              <a:t>used to</a:t>
            </a:r>
            <a:r>
              <a:rPr lang="en-GB" sz="1200" spc="-15">
                <a:solidFill>
                  <a:srgbClr val="FFFFFF"/>
                </a:solidFill>
                <a:latin typeface="Calibri"/>
                <a:cs typeface="Calibri"/>
              </a:rPr>
              <a:t> </a:t>
            </a:r>
            <a:r>
              <a:rPr lang="en-GB" sz="1200">
                <a:solidFill>
                  <a:srgbClr val="FFFFFF"/>
                </a:solidFill>
                <a:latin typeface="Calibri"/>
                <a:cs typeface="Calibri"/>
              </a:rPr>
              <a:t>make</a:t>
            </a:r>
            <a:r>
              <a:rPr lang="en-GB" sz="1200" spc="-10">
                <a:solidFill>
                  <a:srgbClr val="FFFFFF"/>
                </a:solidFill>
                <a:latin typeface="Calibri"/>
                <a:cs typeface="Calibri"/>
              </a:rPr>
              <a:t> the threads</a:t>
            </a:r>
            <a:endParaRPr lang="en-GB" sz="1200">
              <a:latin typeface="Calibri"/>
              <a:cs typeface="Calibri"/>
            </a:endParaRPr>
          </a:p>
        </p:txBody>
      </p:sp>
      <p:sp>
        <p:nvSpPr>
          <p:cNvPr id="9" name="Rectangle 8"/>
          <p:cNvSpPr/>
          <p:nvPr/>
        </p:nvSpPr>
        <p:spPr>
          <a:xfrm>
            <a:off x="2146222" y="2691223"/>
            <a:ext cx="3873927" cy="414152"/>
          </a:xfrm>
          <a:prstGeom prst="rect">
            <a:avLst/>
          </a:prstGeom>
        </p:spPr>
        <p:txBody>
          <a:bodyPr wrap="square">
            <a:spAutoFit/>
          </a:bodyPr>
          <a:lstStyle/>
          <a:p>
            <a:pPr marL="12700" marR="1235710">
              <a:lnSpc>
                <a:spcPct val="202700"/>
              </a:lnSpc>
            </a:pPr>
            <a:r>
              <a:rPr lang="en-GB" sz="1200" spc="-20">
                <a:solidFill>
                  <a:srgbClr val="FFFFFF"/>
                </a:solidFill>
                <a:latin typeface="Calibri"/>
                <a:cs typeface="Calibri"/>
              </a:rPr>
              <a:t>Beads</a:t>
            </a:r>
            <a:r>
              <a:rPr lang="en-GB" sz="1200" spc="500">
                <a:solidFill>
                  <a:srgbClr val="FFFFFF"/>
                </a:solidFill>
                <a:latin typeface="Calibri"/>
                <a:cs typeface="Calibri"/>
              </a:rPr>
              <a:t> </a:t>
            </a:r>
          </a:p>
        </p:txBody>
      </p:sp>
      <p:sp>
        <p:nvSpPr>
          <p:cNvPr id="10" name="Rectangle 9"/>
          <p:cNvSpPr/>
          <p:nvPr/>
        </p:nvSpPr>
        <p:spPr>
          <a:xfrm>
            <a:off x="145896" y="2716458"/>
            <a:ext cx="3051040" cy="414152"/>
          </a:xfrm>
          <a:prstGeom prst="rect">
            <a:avLst/>
          </a:prstGeom>
        </p:spPr>
        <p:txBody>
          <a:bodyPr wrap="square">
            <a:spAutoFit/>
          </a:bodyPr>
          <a:lstStyle/>
          <a:p>
            <a:pPr marL="12700" marR="1235710">
              <a:lnSpc>
                <a:spcPct val="202700"/>
              </a:lnSpc>
            </a:pPr>
            <a:r>
              <a:rPr lang="en-GB" sz="1200" spc="-10">
                <a:solidFill>
                  <a:srgbClr val="FFFFFF"/>
                </a:solidFill>
                <a:latin typeface="Calibri"/>
                <a:cs typeface="Calibri"/>
              </a:rPr>
              <a:t>Buckets</a:t>
            </a:r>
            <a:r>
              <a:rPr lang="en-GB" sz="1200" spc="500">
                <a:solidFill>
                  <a:srgbClr val="FFFFFF"/>
                </a:solidFill>
                <a:latin typeface="Calibri"/>
                <a:cs typeface="Calibri"/>
              </a:rPr>
              <a:t> </a:t>
            </a:r>
          </a:p>
        </p:txBody>
      </p:sp>
      <p:sp>
        <p:nvSpPr>
          <p:cNvPr id="11" name="Rectangle 10"/>
          <p:cNvSpPr/>
          <p:nvPr/>
        </p:nvSpPr>
        <p:spPr>
          <a:xfrm>
            <a:off x="1815974" y="1741029"/>
            <a:ext cx="2467232" cy="467179"/>
          </a:xfrm>
          <a:prstGeom prst="rect">
            <a:avLst/>
          </a:prstGeom>
        </p:spPr>
        <p:txBody>
          <a:bodyPr wrap="square">
            <a:spAutoFit/>
          </a:bodyPr>
          <a:lstStyle/>
          <a:p>
            <a:pPr marL="12700" marR="1235710">
              <a:lnSpc>
                <a:spcPct val="202700"/>
              </a:lnSpc>
            </a:pPr>
            <a:r>
              <a:rPr lang="en-GB" sz="1200" spc="-10">
                <a:solidFill>
                  <a:srgbClr val="FFFFFF"/>
                </a:solidFill>
                <a:latin typeface="Calibri"/>
                <a:cs typeface="Calibri"/>
              </a:rPr>
              <a:t>A wooden wheel</a:t>
            </a:r>
            <a:endParaRPr lang="en-GB" sz="1200">
              <a:latin typeface="Calibri"/>
              <a:cs typeface="Calibri"/>
            </a:endParaRPr>
          </a:p>
        </p:txBody>
      </p:sp>
      <p:sp>
        <p:nvSpPr>
          <p:cNvPr id="12" name="Rectangle 11"/>
          <p:cNvSpPr/>
          <p:nvPr/>
        </p:nvSpPr>
        <p:spPr>
          <a:xfrm>
            <a:off x="354506" y="2134935"/>
            <a:ext cx="1040028" cy="276999"/>
          </a:xfrm>
          <a:prstGeom prst="rect">
            <a:avLst/>
          </a:prstGeom>
        </p:spPr>
        <p:txBody>
          <a:bodyPr wrap="none">
            <a:spAutoFit/>
          </a:bodyPr>
          <a:lstStyle/>
          <a:p>
            <a:pPr marL="12700">
              <a:lnSpc>
                <a:spcPct val="100000"/>
              </a:lnSpc>
            </a:pPr>
            <a:r>
              <a:rPr lang="en-GB" sz="1200">
                <a:solidFill>
                  <a:srgbClr val="FFFFFF"/>
                </a:solidFill>
                <a:latin typeface="Calibri"/>
                <a:cs typeface="Calibri"/>
              </a:rPr>
              <a:t>Animal</a:t>
            </a:r>
            <a:r>
              <a:rPr lang="en-GB" sz="1200" spc="-30">
                <a:solidFill>
                  <a:srgbClr val="FFFFFF"/>
                </a:solidFill>
                <a:latin typeface="Calibri"/>
                <a:cs typeface="Calibri"/>
              </a:rPr>
              <a:t> </a:t>
            </a:r>
            <a:r>
              <a:rPr lang="en-GB" sz="1200" spc="-10">
                <a:solidFill>
                  <a:srgbClr val="FFFFFF"/>
                </a:solidFill>
                <a:latin typeface="Calibri"/>
                <a:cs typeface="Calibri"/>
              </a:rPr>
              <a:t>bones</a:t>
            </a:r>
            <a:endParaRPr lang="en-GB" sz="1200">
              <a:latin typeface="Calibri"/>
              <a:cs typeface="Calibri"/>
            </a:endParaRPr>
          </a:p>
        </p:txBody>
      </p:sp>
      <p:sp>
        <p:nvSpPr>
          <p:cNvPr id="13" name="Rectangle 12"/>
          <p:cNvSpPr/>
          <p:nvPr/>
        </p:nvSpPr>
        <p:spPr>
          <a:xfrm>
            <a:off x="3852575" y="1468074"/>
            <a:ext cx="1803781" cy="465384"/>
          </a:xfrm>
          <a:prstGeom prst="rect">
            <a:avLst/>
          </a:prstGeom>
        </p:spPr>
        <p:txBody>
          <a:bodyPr wrap="square">
            <a:spAutoFit/>
          </a:bodyPr>
          <a:lstStyle/>
          <a:p>
            <a:pPr marL="12700" marR="236854">
              <a:lnSpc>
                <a:spcPct val="101299"/>
              </a:lnSpc>
              <a:spcBef>
                <a:spcPts val="1095"/>
              </a:spcBef>
            </a:pPr>
            <a:r>
              <a:rPr lang="en-GB" sz="1200">
                <a:solidFill>
                  <a:srgbClr val="FFFFFF"/>
                </a:solidFill>
                <a:latin typeface="Calibri"/>
                <a:cs typeface="Calibri"/>
              </a:rPr>
              <a:t>Tools</a:t>
            </a:r>
            <a:r>
              <a:rPr lang="en-GB" sz="1200" spc="5">
                <a:solidFill>
                  <a:srgbClr val="FFFFFF"/>
                </a:solidFill>
                <a:latin typeface="Calibri"/>
                <a:cs typeface="Calibri"/>
              </a:rPr>
              <a:t> </a:t>
            </a:r>
            <a:r>
              <a:rPr lang="en-GB" sz="1200">
                <a:solidFill>
                  <a:srgbClr val="FFFFFF"/>
                </a:solidFill>
                <a:latin typeface="Calibri"/>
                <a:cs typeface="Calibri"/>
              </a:rPr>
              <a:t>like</a:t>
            </a:r>
            <a:r>
              <a:rPr lang="en-GB" sz="1200" spc="10">
                <a:solidFill>
                  <a:srgbClr val="FFFFFF"/>
                </a:solidFill>
                <a:latin typeface="Calibri"/>
                <a:cs typeface="Calibri"/>
              </a:rPr>
              <a:t> </a:t>
            </a:r>
            <a:r>
              <a:rPr lang="en-GB" sz="1200">
                <a:solidFill>
                  <a:srgbClr val="FFFFFF"/>
                </a:solidFill>
                <a:latin typeface="Calibri"/>
                <a:cs typeface="Calibri"/>
              </a:rPr>
              <a:t>axes,</a:t>
            </a:r>
            <a:r>
              <a:rPr lang="en-GB" sz="1200" spc="5">
                <a:solidFill>
                  <a:srgbClr val="FFFFFF"/>
                </a:solidFill>
                <a:latin typeface="Calibri"/>
                <a:cs typeface="Calibri"/>
              </a:rPr>
              <a:t> </a:t>
            </a:r>
            <a:r>
              <a:rPr lang="en-GB" sz="1200" spc="-20">
                <a:solidFill>
                  <a:srgbClr val="FFFFFF"/>
                </a:solidFill>
                <a:latin typeface="Calibri"/>
                <a:cs typeface="Calibri"/>
              </a:rPr>
              <a:t>hammers</a:t>
            </a:r>
            <a:r>
              <a:rPr lang="en-GB" sz="1200" spc="10">
                <a:solidFill>
                  <a:srgbClr val="FFFFFF"/>
                </a:solidFill>
                <a:latin typeface="Calibri"/>
                <a:cs typeface="Calibri"/>
              </a:rPr>
              <a:t> </a:t>
            </a:r>
            <a:r>
              <a:rPr lang="en-GB" sz="1200" spc="-25">
                <a:solidFill>
                  <a:srgbClr val="FFFFFF"/>
                </a:solidFill>
                <a:latin typeface="Calibri"/>
                <a:cs typeface="Calibri"/>
              </a:rPr>
              <a:t>and k</a:t>
            </a:r>
            <a:r>
              <a:rPr lang="en-GB" sz="1200" spc="-10">
                <a:solidFill>
                  <a:srgbClr val="FFFFFF"/>
                </a:solidFill>
                <a:latin typeface="Calibri"/>
                <a:cs typeface="Calibri"/>
              </a:rPr>
              <a:t>nives</a:t>
            </a:r>
            <a:endParaRPr lang="en-GB" sz="1200">
              <a:latin typeface="Calibri"/>
              <a:cs typeface="Calibri"/>
            </a:endParaRPr>
          </a:p>
        </p:txBody>
      </p:sp>
      <p:pic>
        <p:nvPicPr>
          <p:cNvPr id="16" name="Picture 15"/>
          <p:cNvPicPr>
            <a:picLocks noChangeAspect="1"/>
          </p:cNvPicPr>
          <p:nvPr/>
        </p:nvPicPr>
        <p:blipFill>
          <a:blip r:embed="rId3"/>
          <a:stretch>
            <a:fillRect/>
          </a:stretch>
        </p:blipFill>
        <p:spPr>
          <a:xfrm>
            <a:off x="2674876" y="2577227"/>
            <a:ext cx="463039" cy="553932"/>
          </a:xfrm>
          <a:prstGeom prst="rect">
            <a:avLst/>
          </a:prstGeom>
        </p:spPr>
      </p:pic>
      <p:pic>
        <p:nvPicPr>
          <p:cNvPr id="17" name="Picture 16"/>
          <p:cNvPicPr>
            <a:picLocks noChangeAspect="1"/>
          </p:cNvPicPr>
          <p:nvPr/>
        </p:nvPicPr>
        <p:blipFill>
          <a:blip r:embed="rId4"/>
          <a:stretch>
            <a:fillRect/>
          </a:stretch>
        </p:blipFill>
        <p:spPr>
          <a:xfrm>
            <a:off x="1984472" y="948986"/>
            <a:ext cx="831401" cy="993833"/>
          </a:xfrm>
          <a:prstGeom prst="rect">
            <a:avLst/>
          </a:prstGeom>
        </p:spPr>
      </p:pic>
      <p:pic>
        <p:nvPicPr>
          <p:cNvPr id="18" name="Picture 17"/>
          <p:cNvPicPr>
            <a:picLocks noChangeAspect="1"/>
          </p:cNvPicPr>
          <p:nvPr/>
        </p:nvPicPr>
        <p:blipFill rotWithShape="1">
          <a:blip r:embed="rId5"/>
          <a:srcRect t="52603" r="5351"/>
          <a:stretch/>
        </p:blipFill>
        <p:spPr>
          <a:xfrm>
            <a:off x="4847875" y="2261537"/>
            <a:ext cx="684928" cy="528774"/>
          </a:xfrm>
          <a:prstGeom prst="rect">
            <a:avLst/>
          </a:prstGeom>
        </p:spPr>
      </p:pic>
      <p:pic>
        <p:nvPicPr>
          <p:cNvPr id="20" name="Picture 19"/>
          <p:cNvPicPr>
            <a:picLocks noChangeAspect="1"/>
          </p:cNvPicPr>
          <p:nvPr/>
        </p:nvPicPr>
        <p:blipFill rotWithShape="1">
          <a:blip r:embed="rId6"/>
          <a:srcRect t="26878"/>
          <a:stretch/>
        </p:blipFill>
        <p:spPr>
          <a:xfrm>
            <a:off x="3670516" y="2708879"/>
            <a:ext cx="690013" cy="532577"/>
          </a:xfrm>
          <a:prstGeom prst="rect">
            <a:avLst/>
          </a:prstGeom>
        </p:spPr>
      </p:pic>
      <p:pic>
        <p:nvPicPr>
          <p:cNvPr id="21" name="Picture 20"/>
          <p:cNvPicPr>
            <a:picLocks noChangeAspect="1"/>
          </p:cNvPicPr>
          <p:nvPr/>
        </p:nvPicPr>
        <p:blipFill rotWithShape="1">
          <a:blip r:embed="rId7"/>
          <a:srcRect t="19942" r="15609"/>
          <a:stretch/>
        </p:blipFill>
        <p:spPr>
          <a:xfrm>
            <a:off x="1679654" y="2114025"/>
            <a:ext cx="752079" cy="663257"/>
          </a:xfrm>
          <a:prstGeom prst="rect">
            <a:avLst/>
          </a:prstGeom>
        </p:spPr>
      </p:pic>
      <p:pic>
        <p:nvPicPr>
          <p:cNvPr id="22" name="Picture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942" b="62169" l="9816" r="89980"/>
                    </a14:imgEffect>
                  </a14:imgLayer>
                </a14:imgProps>
              </a:ext>
              <a:ext uri="{28A0092B-C50C-407E-A947-70E740481C1C}">
                <a14:useLocalDpi xmlns:a14="http://schemas.microsoft.com/office/drawing/2010/main" val="0"/>
              </a:ext>
            </a:extLst>
          </a:blip>
          <a:srcRect t="19942" b="36127"/>
          <a:stretch/>
        </p:blipFill>
        <p:spPr>
          <a:xfrm>
            <a:off x="743600" y="2651377"/>
            <a:ext cx="743459" cy="529526"/>
          </a:xfrm>
          <a:prstGeom prst="rect">
            <a:avLst/>
          </a:prstGeom>
        </p:spPr>
      </p:pic>
      <p:pic>
        <p:nvPicPr>
          <p:cNvPr id="23" name="Picture 22"/>
          <p:cNvPicPr>
            <a:picLocks noChangeAspect="1"/>
          </p:cNvPicPr>
          <p:nvPr/>
        </p:nvPicPr>
        <p:blipFill rotWithShape="1">
          <a:blip r:embed="rId10"/>
          <a:srcRect t="15318" r="11310"/>
          <a:stretch/>
        </p:blipFill>
        <p:spPr>
          <a:xfrm rot="5400000" flipH="1">
            <a:off x="5009021" y="932448"/>
            <a:ext cx="610756" cy="813180"/>
          </a:xfrm>
          <a:prstGeom prst="rect">
            <a:avLst/>
          </a:prstGeom>
        </p:spPr>
      </p:pic>
      <p:pic>
        <p:nvPicPr>
          <p:cNvPr id="24" name="Picture 2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8283" b="100000" l="33531" r="75345"/>
                    </a14:imgEffect>
                  </a14:imgLayer>
                </a14:imgProps>
              </a:ext>
              <a:ext uri="{28A0092B-C50C-407E-A947-70E740481C1C}">
                <a14:useLocalDpi xmlns:a14="http://schemas.microsoft.com/office/drawing/2010/main" val="0"/>
              </a:ext>
            </a:extLst>
          </a:blip>
          <a:srcRect l="28305" t="26878" r="17456"/>
          <a:stretch/>
        </p:blipFill>
        <p:spPr>
          <a:xfrm rot="16200000">
            <a:off x="381343" y="1488595"/>
            <a:ext cx="474031" cy="999415"/>
          </a:xfrm>
          <a:prstGeom prst="rect">
            <a:avLst/>
          </a:prstGeom>
        </p:spPr>
      </p:pic>
      <p:pic>
        <p:nvPicPr>
          <p:cNvPr id="25" name="Picture 2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297" b="100000" l="16094" r="91472"/>
                    </a14:imgEffect>
                  </a14:imgLayer>
                </a14:imgProps>
              </a:ext>
              <a:ext uri="{28A0092B-C50C-407E-A947-70E740481C1C}">
                <a14:useLocalDpi xmlns:a14="http://schemas.microsoft.com/office/drawing/2010/main" val="0"/>
              </a:ext>
            </a:extLst>
          </a:blip>
          <a:srcRect l="12106" t="54624"/>
          <a:stretch/>
        </p:blipFill>
        <p:spPr>
          <a:xfrm>
            <a:off x="544617" y="939962"/>
            <a:ext cx="861426" cy="485896"/>
          </a:xfrm>
          <a:prstGeom prst="rect">
            <a:avLst/>
          </a:prstGeom>
        </p:spPr>
      </p:pic>
      <p:pic>
        <p:nvPicPr>
          <p:cNvPr id="26" name="Picture 2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9116" b="100000" l="10426" r="96769"/>
                    </a14:imgEffect>
                  </a14:imgLayer>
                </a14:imgProps>
              </a:ext>
              <a:ext uri="{28A0092B-C50C-407E-A947-70E740481C1C}">
                <a14:useLocalDpi xmlns:a14="http://schemas.microsoft.com/office/drawing/2010/main" val="0"/>
              </a:ext>
            </a:extLst>
          </a:blip>
          <a:srcRect t="45376"/>
          <a:stretch/>
        </p:blipFill>
        <p:spPr>
          <a:xfrm>
            <a:off x="3670516" y="-22675"/>
            <a:ext cx="1469673" cy="934368"/>
          </a:xfrm>
          <a:prstGeom prst="rect">
            <a:avLst/>
          </a:prstGeom>
        </p:spPr>
      </p:pic>
      <p:sp>
        <p:nvSpPr>
          <p:cNvPr id="27" name="Rectangle 26"/>
          <p:cNvSpPr/>
          <p:nvPr/>
        </p:nvSpPr>
        <p:spPr>
          <a:xfrm>
            <a:off x="3155950" y="804706"/>
            <a:ext cx="2286001" cy="461665"/>
          </a:xfrm>
          <a:prstGeom prst="rect">
            <a:avLst/>
          </a:prstGeom>
        </p:spPr>
        <p:txBody>
          <a:bodyPr wrap="square">
            <a:spAutoFit/>
          </a:bodyPr>
          <a:lstStyle/>
          <a:p>
            <a:r>
              <a:rPr lang="en-GB" sz="1200">
                <a:solidFill>
                  <a:srgbClr val="FFFFFF"/>
                </a:solidFill>
                <a:latin typeface="Calibri"/>
                <a:cs typeface="Calibri"/>
              </a:rPr>
              <a:t>The wood from the buildings,</a:t>
            </a:r>
            <a:r>
              <a:rPr lang="en-GB" sz="1200" spc="-15">
                <a:solidFill>
                  <a:srgbClr val="FFFFFF"/>
                </a:solidFill>
                <a:latin typeface="Calibri"/>
                <a:cs typeface="Calibri"/>
              </a:rPr>
              <a:t> </a:t>
            </a:r>
          </a:p>
          <a:p>
            <a:r>
              <a:rPr lang="en-GB" sz="1200" spc="-30">
                <a:solidFill>
                  <a:srgbClr val="FFFFFF"/>
                </a:solidFill>
                <a:latin typeface="Calibri"/>
                <a:cs typeface="Calibri"/>
              </a:rPr>
              <a:t>walkway</a:t>
            </a:r>
            <a:r>
              <a:rPr lang="en-GB" sz="1200" spc="-20">
                <a:solidFill>
                  <a:srgbClr val="FFFFFF"/>
                </a:solidFill>
                <a:latin typeface="Calibri"/>
                <a:cs typeface="Calibri"/>
              </a:rPr>
              <a:t> </a:t>
            </a:r>
            <a:r>
              <a:rPr lang="en-GB" sz="1200">
                <a:solidFill>
                  <a:srgbClr val="FFFFFF"/>
                </a:solidFill>
                <a:latin typeface="Calibri"/>
                <a:cs typeface="Calibri"/>
              </a:rPr>
              <a:t>and</a:t>
            </a:r>
            <a:r>
              <a:rPr lang="en-GB" sz="1200" spc="-15">
                <a:solidFill>
                  <a:srgbClr val="FFFFFF"/>
                </a:solidFill>
                <a:latin typeface="Calibri"/>
                <a:cs typeface="Calibri"/>
              </a:rPr>
              <a:t> </a:t>
            </a:r>
            <a:r>
              <a:rPr lang="en-GB" sz="1200">
                <a:solidFill>
                  <a:srgbClr val="FFFFFF"/>
                </a:solidFill>
                <a:latin typeface="Calibri"/>
                <a:cs typeface="Calibri"/>
              </a:rPr>
              <a:t>fence</a:t>
            </a:r>
            <a:endParaRPr lang="en-GB" sz="1200"/>
          </a:p>
        </p:txBody>
      </p:sp>
      <p:sp>
        <p:nvSpPr>
          <p:cNvPr id="28" name="Rectangle 27"/>
          <p:cNvSpPr/>
          <p:nvPr/>
        </p:nvSpPr>
        <p:spPr>
          <a:xfrm>
            <a:off x="2349651" y="1406081"/>
            <a:ext cx="1637278" cy="276999"/>
          </a:xfrm>
          <a:prstGeom prst="rect">
            <a:avLst/>
          </a:prstGeom>
        </p:spPr>
        <p:txBody>
          <a:bodyPr wrap="square">
            <a:spAutoFit/>
          </a:bodyPr>
          <a:lstStyle/>
          <a:p>
            <a:r>
              <a:rPr lang="en-GB" sz="1200">
                <a:solidFill>
                  <a:srgbClr val="FFFFFF"/>
                </a:solidFill>
                <a:latin typeface="Calibri"/>
                <a:cs typeface="Calibri"/>
              </a:rPr>
              <a:t>Plants like wheat</a:t>
            </a:r>
            <a:endParaRPr lang="en-GB" sz="1200"/>
          </a:p>
        </p:txBody>
      </p:sp>
    </p:spTree>
    <p:extLst>
      <p:ext uri="{BB962C8B-B14F-4D97-AF65-F5344CB8AC3E}">
        <p14:creationId xmlns:p14="http://schemas.microsoft.com/office/powerpoint/2010/main" val="372194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896" y="108209"/>
            <a:ext cx="6051178" cy="359073"/>
          </a:xfrm>
          <a:prstGeom prst="rect">
            <a:avLst/>
          </a:prstGeom>
        </p:spPr>
        <p:txBody>
          <a:bodyPr vert="horz" wrap="square" lIns="0" tIns="12700" rIns="0" bIns="0" rtlCol="0" anchor="t">
            <a:spAutoFit/>
          </a:bodyPr>
          <a:lstStyle/>
          <a:p>
            <a:pPr marL="12700">
              <a:spcBef>
                <a:spcPts val="100"/>
              </a:spcBef>
            </a:pPr>
            <a:r>
              <a:rPr sz="2250" b="1" spc="-210" dirty="0">
                <a:solidFill>
                  <a:srgbClr val="FFFCF5"/>
                </a:solidFill>
                <a:latin typeface="Trebuchet MS"/>
                <a:cs typeface="Trebuchet MS"/>
              </a:rPr>
              <a:t>ARCHAEOLOGY</a:t>
            </a:r>
            <a:r>
              <a:rPr lang="en-GB" sz="2250" b="1" spc="-210" dirty="0">
                <a:solidFill>
                  <a:srgbClr val="FFFCF5"/>
                </a:solidFill>
                <a:latin typeface="Trebuchet MS"/>
                <a:cs typeface="Trebuchet MS"/>
              </a:rPr>
              <a:t>- what does it tell us?</a:t>
            </a:r>
          </a:p>
        </p:txBody>
      </p:sp>
      <p:sp>
        <p:nvSpPr>
          <p:cNvPr id="3"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a:p>
        </p:txBody>
      </p:sp>
      <p:sp>
        <p:nvSpPr>
          <p:cNvPr id="9" name="TextBox 8"/>
          <p:cNvSpPr txBox="1"/>
          <p:nvPr/>
        </p:nvSpPr>
        <p:spPr>
          <a:xfrm>
            <a:off x="184150" y="657225"/>
            <a:ext cx="2362200" cy="230832"/>
          </a:xfrm>
          <a:prstGeom prst="rect">
            <a:avLst/>
          </a:prstGeom>
          <a:noFill/>
          <a:ln>
            <a:solidFill>
              <a:schemeClr val="bg1"/>
            </a:solidFill>
          </a:ln>
        </p:spPr>
        <p:txBody>
          <a:bodyPr wrap="square" rtlCol="0">
            <a:spAutoFit/>
          </a:bodyPr>
          <a:lstStyle/>
          <a:p>
            <a:r>
              <a:rPr lang="en-GB" sz="900">
                <a:solidFill>
                  <a:schemeClr val="bg1"/>
                </a:solidFill>
              </a:rPr>
              <a:t>Wooden remains of houses</a:t>
            </a:r>
          </a:p>
        </p:txBody>
      </p:sp>
      <p:sp>
        <p:nvSpPr>
          <p:cNvPr id="10" name="TextBox 9"/>
          <p:cNvSpPr txBox="1"/>
          <p:nvPr/>
        </p:nvSpPr>
        <p:spPr>
          <a:xfrm>
            <a:off x="184150" y="1031682"/>
            <a:ext cx="2362200" cy="246221"/>
          </a:xfrm>
          <a:prstGeom prst="rect">
            <a:avLst/>
          </a:prstGeom>
          <a:noFill/>
          <a:ln>
            <a:solidFill>
              <a:schemeClr val="bg1"/>
            </a:solidFill>
          </a:ln>
        </p:spPr>
        <p:txBody>
          <a:bodyPr wrap="square" rtlCol="0">
            <a:spAutoFit/>
          </a:bodyPr>
          <a:lstStyle/>
          <a:p>
            <a:r>
              <a:rPr lang="en-GB" sz="1000">
                <a:solidFill>
                  <a:schemeClr val="bg1"/>
                </a:solidFill>
              </a:rPr>
              <a:t>Animal bones</a:t>
            </a:r>
          </a:p>
        </p:txBody>
      </p:sp>
      <p:sp>
        <p:nvSpPr>
          <p:cNvPr id="11" name="TextBox 10"/>
          <p:cNvSpPr txBox="1"/>
          <p:nvPr/>
        </p:nvSpPr>
        <p:spPr>
          <a:xfrm>
            <a:off x="181275" y="1428047"/>
            <a:ext cx="2362200" cy="261610"/>
          </a:xfrm>
          <a:prstGeom prst="rect">
            <a:avLst/>
          </a:prstGeom>
          <a:noFill/>
          <a:ln>
            <a:solidFill>
              <a:schemeClr val="bg1"/>
            </a:solidFill>
          </a:ln>
        </p:spPr>
        <p:txBody>
          <a:bodyPr wrap="square" rtlCol="0">
            <a:spAutoFit/>
          </a:bodyPr>
          <a:lstStyle/>
          <a:p>
            <a:r>
              <a:rPr lang="en-GB" sz="1050">
                <a:solidFill>
                  <a:schemeClr val="bg1"/>
                </a:solidFill>
              </a:rPr>
              <a:t>Fabric, threads and plant fibre</a:t>
            </a:r>
          </a:p>
        </p:txBody>
      </p:sp>
      <p:sp>
        <p:nvSpPr>
          <p:cNvPr id="12" name="TextBox 11"/>
          <p:cNvSpPr txBox="1"/>
          <p:nvPr/>
        </p:nvSpPr>
        <p:spPr>
          <a:xfrm>
            <a:off x="162225" y="1844926"/>
            <a:ext cx="2362200" cy="246221"/>
          </a:xfrm>
          <a:prstGeom prst="rect">
            <a:avLst/>
          </a:prstGeom>
          <a:noFill/>
          <a:ln>
            <a:solidFill>
              <a:schemeClr val="bg1"/>
            </a:solidFill>
          </a:ln>
        </p:spPr>
        <p:txBody>
          <a:bodyPr wrap="square" rtlCol="0">
            <a:spAutoFit/>
          </a:bodyPr>
          <a:lstStyle/>
          <a:p>
            <a:r>
              <a:rPr lang="en-GB" sz="1000">
                <a:solidFill>
                  <a:schemeClr val="bg1"/>
                </a:solidFill>
              </a:rPr>
              <a:t>Tools like axes, hammers and knives </a:t>
            </a:r>
          </a:p>
        </p:txBody>
      </p:sp>
      <p:sp>
        <p:nvSpPr>
          <p:cNvPr id="14" name="TextBox 13"/>
          <p:cNvSpPr txBox="1"/>
          <p:nvPr/>
        </p:nvSpPr>
        <p:spPr>
          <a:xfrm>
            <a:off x="145896" y="2214258"/>
            <a:ext cx="2362200" cy="246221"/>
          </a:xfrm>
          <a:prstGeom prst="rect">
            <a:avLst/>
          </a:prstGeom>
          <a:noFill/>
          <a:ln>
            <a:solidFill>
              <a:schemeClr val="bg1"/>
            </a:solidFill>
          </a:ln>
        </p:spPr>
        <p:txBody>
          <a:bodyPr wrap="square" rtlCol="0">
            <a:spAutoFit/>
          </a:bodyPr>
          <a:lstStyle/>
          <a:p>
            <a:r>
              <a:rPr lang="en-GB" sz="1000">
                <a:solidFill>
                  <a:schemeClr val="bg1"/>
                </a:solidFill>
              </a:rPr>
              <a:t>Beads</a:t>
            </a:r>
          </a:p>
        </p:txBody>
      </p:sp>
      <p:sp>
        <p:nvSpPr>
          <p:cNvPr id="15" name="TextBox 14"/>
          <p:cNvSpPr txBox="1"/>
          <p:nvPr/>
        </p:nvSpPr>
        <p:spPr>
          <a:xfrm>
            <a:off x="151339" y="2583590"/>
            <a:ext cx="2362200" cy="246221"/>
          </a:xfrm>
          <a:prstGeom prst="rect">
            <a:avLst/>
          </a:prstGeom>
          <a:noFill/>
          <a:ln>
            <a:solidFill>
              <a:schemeClr val="bg1"/>
            </a:solidFill>
          </a:ln>
        </p:spPr>
        <p:txBody>
          <a:bodyPr wrap="square" rtlCol="0">
            <a:spAutoFit/>
          </a:bodyPr>
          <a:lstStyle/>
          <a:p>
            <a:r>
              <a:rPr lang="en-GB" sz="1000">
                <a:solidFill>
                  <a:schemeClr val="bg1"/>
                </a:solidFill>
              </a:rPr>
              <a:t>Plant remains like grains </a:t>
            </a:r>
          </a:p>
        </p:txBody>
      </p:sp>
      <p:sp>
        <p:nvSpPr>
          <p:cNvPr id="16" name="TextBox 15"/>
          <p:cNvSpPr txBox="1"/>
          <p:nvPr/>
        </p:nvSpPr>
        <p:spPr>
          <a:xfrm>
            <a:off x="144989" y="2952922"/>
            <a:ext cx="2362200" cy="246221"/>
          </a:xfrm>
          <a:prstGeom prst="rect">
            <a:avLst/>
          </a:prstGeom>
          <a:noFill/>
          <a:ln>
            <a:solidFill>
              <a:schemeClr val="bg1"/>
            </a:solidFill>
          </a:ln>
        </p:spPr>
        <p:txBody>
          <a:bodyPr wrap="square" rtlCol="0">
            <a:spAutoFit/>
          </a:bodyPr>
          <a:lstStyle/>
          <a:p>
            <a:r>
              <a:rPr lang="en-GB" sz="1000">
                <a:solidFill>
                  <a:schemeClr val="bg1"/>
                </a:solidFill>
              </a:rPr>
              <a:t>Pottery</a:t>
            </a:r>
          </a:p>
        </p:txBody>
      </p:sp>
      <p:sp>
        <p:nvSpPr>
          <p:cNvPr id="18" name="TextBox 17"/>
          <p:cNvSpPr txBox="1"/>
          <p:nvPr/>
        </p:nvSpPr>
        <p:spPr>
          <a:xfrm>
            <a:off x="3028593" y="634978"/>
            <a:ext cx="2590800" cy="307777"/>
          </a:xfrm>
          <a:prstGeom prst="rect">
            <a:avLst/>
          </a:prstGeom>
          <a:noFill/>
          <a:ln>
            <a:solidFill>
              <a:schemeClr val="bg1"/>
            </a:solidFill>
          </a:ln>
        </p:spPr>
        <p:txBody>
          <a:bodyPr wrap="square" rtlCol="0">
            <a:spAutoFit/>
          </a:bodyPr>
          <a:lstStyle/>
          <a:p>
            <a:r>
              <a:rPr lang="en-GB" sz="700">
                <a:solidFill>
                  <a:schemeClr val="bg1"/>
                </a:solidFill>
              </a:rPr>
              <a:t>The materials they used to build with. How buildings were constructed. </a:t>
            </a:r>
          </a:p>
        </p:txBody>
      </p:sp>
      <p:sp>
        <p:nvSpPr>
          <p:cNvPr id="19" name="TextBox 18"/>
          <p:cNvSpPr txBox="1"/>
          <p:nvPr/>
        </p:nvSpPr>
        <p:spPr>
          <a:xfrm>
            <a:off x="3034028" y="1054764"/>
            <a:ext cx="2602399" cy="200055"/>
          </a:xfrm>
          <a:prstGeom prst="rect">
            <a:avLst/>
          </a:prstGeom>
          <a:noFill/>
          <a:ln>
            <a:solidFill>
              <a:schemeClr val="bg1"/>
            </a:solidFill>
          </a:ln>
        </p:spPr>
        <p:txBody>
          <a:bodyPr wrap="square" rtlCol="0">
            <a:spAutoFit/>
          </a:bodyPr>
          <a:lstStyle/>
          <a:p>
            <a:r>
              <a:rPr lang="en-GB" sz="700">
                <a:solidFill>
                  <a:schemeClr val="bg1"/>
                </a:solidFill>
              </a:rPr>
              <a:t>What people hunted and where they found their food.  </a:t>
            </a:r>
          </a:p>
        </p:txBody>
      </p:sp>
      <p:sp>
        <p:nvSpPr>
          <p:cNvPr id="20" name="TextBox 19"/>
          <p:cNvSpPr txBox="1"/>
          <p:nvPr/>
        </p:nvSpPr>
        <p:spPr>
          <a:xfrm>
            <a:off x="3042753" y="1394362"/>
            <a:ext cx="2593675" cy="307777"/>
          </a:xfrm>
          <a:prstGeom prst="rect">
            <a:avLst/>
          </a:prstGeom>
          <a:noFill/>
          <a:ln>
            <a:solidFill>
              <a:schemeClr val="bg1"/>
            </a:solidFill>
          </a:ln>
        </p:spPr>
        <p:txBody>
          <a:bodyPr wrap="square" rtlCol="0">
            <a:spAutoFit/>
          </a:bodyPr>
          <a:lstStyle/>
          <a:p>
            <a:r>
              <a:rPr lang="en-GB" sz="700">
                <a:solidFill>
                  <a:schemeClr val="bg1"/>
                </a:solidFill>
              </a:rPr>
              <a:t>What they made cloth from, and how it got from a plant to material</a:t>
            </a:r>
          </a:p>
        </p:txBody>
      </p:sp>
      <p:sp>
        <p:nvSpPr>
          <p:cNvPr id="21" name="TextBox 20"/>
          <p:cNvSpPr txBox="1"/>
          <p:nvPr/>
        </p:nvSpPr>
        <p:spPr>
          <a:xfrm>
            <a:off x="3040214" y="2606672"/>
            <a:ext cx="2612724" cy="200055"/>
          </a:xfrm>
          <a:prstGeom prst="rect">
            <a:avLst/>
          </a:prstGeom>
          <a:noFill/>
          <a:ln>
            <a:solidFill>
              <a:schemeClr val="bg1"/>
            </a:solidFill>
          </a:ln>
        </p:spPr>
        <p:txBody>
          <a:bodyPr wrap="square" rtlCol="0">
            <a:spAutoFit/>
          </a:bodyPr>
          <a:lstStyle/>
          <a:p>
            <a:r>
              <a:rPr lang="en-GB" sz="700">
                <a:solidFill>
                  <a:schemeClr val="bg1"/>
                </a:solidFill>
              </a:rPr>
              <a:t>What people ate, and what they were growing</a:t>
            </a:r>
          </a:p>
        </p:txBody>
      </p:sp>
      <p:sp>
        <p:nvSpPr>
          <p:cNvPr id="22" name="TextBox 21"/>
          <p:cNvSpPr txBox="1"/>
          <p:nvPr/>
        </p:nvSpPr>
        <p:spPr>
          <a:xfrm>
            <a:off x="3028593" y="2911394"/>
            <a:ext cx="2629053" cy="307777"/>
          </a:xfrm>
          <a:prstGeom prst="rect">
            <a:avLst/>
          </a:prstGeom>
          <a:noFill/>
          <a:ln>
            <a:solidFill>
              <a:schemeClr val="bg1"/>
            </a:solidFill>
          </a:ln>
        </p:spPr>
        <p:txBody>
          <a:bodyPr wrap="square" rtlCol="0">
            <a:spAutoFit/>
          </a:bodyPr>
          <a:lstStyle/>
          <a:p>
            <a:r>
              <a:rPr lang="en-GB" sz="700">
                <a:solidFill>
                  <a:schemeClr val="bg1"/>
                </a:solidFill>
              </a:rPr>
              <a:t>What they stored things in. The type of cooking pots they had. The shape and size of different pots.  </a:t>
            </a:r>
          </a:p>
        </p:txBody>
      </p:sp>
      <p:sp>
        <p:nvSpPr>
          <p:cNvPr id="23" name="TextBox 22"/>
          <p:cNvSpPr txBox="1"/>
          <p:nvPr/>
        </p:nvSpPr>
        <p:spPr>
          <a:xfrm>
            <a:off x="3034036" y="2221018"/>
            <a:ext cx="2623610" cy="276999"/>
          </a:xfrm>
          <a:prstGeom prst="rect">
            <a:avLst/>
          </a:prstGeom>
          <a:noFill/>
          <a:ln>
            <a:solidFill>
              <a:schemeClr val="bg1"/>
            </a:solidFill>
          </a:ln>
        </p:spPr>
        <p:txBody>
          <a:bodyPr wrap="square" rtlCol="0">
            <a:spAutoFit/>
          </a:bodyPr>
          <a:lstStyle/>
          <a:p>
            <a:r>
              <a:rPr lang="en-GB" sz="600">
                <a:solidFill>
                  <a:schemeClr val="bg1"/>
                </a:solidFill>
              </a:rPr>
              <a:t>People liked to decorate themselves. They had arts and crafts. They traded with different places to get glass and gems.</a:t>
            </a:r>
          </a:p>
        </p:txBody>
      </p:sp>
      <p:sp>
        <p:nvSpPr>
          <p:cNvPr id="24" name="TextBox 23"/>
          <p:cNvSpPr txBox="1"/>
          <p:nvPr/>
        </p:nvSpPr>
        <p:spPr>
          <a:xfrm>
            <a:off x="3042754" y="1814148"/>
            <a:ext cx="2593674" cy="276999"/>
          </a:xfrm>
          <a:prstGeom prst="rect">
            <a:avLst/>
          </a:prstGeom>
          <a:noFill/>
          <a:ln>
            <a:solidFill>
              <a:schemeClr val="bg1"/>
            </a:solidFill>
          </a:ln>
        </p:spPr>
        <p:txBody>
          <a:bodyPr wrap="square" rtlCol="0">
            <a:spAutoFit/>
          </a:bodyPr>
          <a:lstStyle/>
          <a:p>
            <a:r>
              <a:rPr lang="en-GB" sz="600">
                <a:solidFill>
                  <a:schemeClr val="bg1"/>
                </a:solidFill>
              </a:rPr>
              <a:t>The equipment they had to make things from. The materials they had to make this equipment. How they used their equipment</a:t>
            </a:r>
          </a:p>
        </p:txBody>
      </p:sp>
    </p:spTree>
    <p:extLst>
      <p:ext uri="{BB962C8B-B14F-4D97-AF65-F5344CB8AC3E}">
        <p14:creationId xmlns:p14="http://schemas.microsoft.com/office/powerpoint/2010/main" val="22129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111376" y="108209"/>
            <a:ext cx="4511557" cy="359073"/>
          </a:xfrm>
          <a:prstGeom prst="rect">
            <a:avLst/>
          </a:prstGeom>
        </p:spPr>
        <p:txBody>
          <a:bodyPr vert="horz" wrap="square" lIns="0" tIns="12700" rIns="0" bIns="0" rtlCol="0">
            <a:spAutoFit/>
          </a:bodyPr>
          <a:lstStyle/>
          <a:p>
            <a:pPr marL="12700">
              <a:lnSpc>
                <a:spcPct val="100000"/>
              </a:lnSpc>
              <a:spcBef>
                <a:spcPts val="100"/>
              </a:spcBef>
            </a:pPr>
            <a:r>
              <a:rPr sz="2250" b="1" spc="-210">
                <a:solidFill>
                  <a:srgbClr val="FFFCF5"/>
                </a:solidFill>
                <a:latin typeface="Trebuchet MS"/>
                <a:cs typeface="Trebuchet MS"/>
              </a:rPr>
              <a:t>ARCHAEOLOGY</a:t>
            </a:r>
            <a:r>
              <a:rPr lang="en-GB" sz="2250" b="1" spc="-210">
                <a:solidFill>
                  <a:srgbClr val="FFFCF5"/>
                </a:solidFill>
                <a:latin typeface="Trebuchet MS"/>
                <a:cs typeface="Trebuchet MS"/>
              </a:rPr>
              <a:t>- what does it tell us?</a:t>
            </a:r>
            <a:endParaRPr sz="2250">
              <a:latin typeface="Trebuchet MS"/>
              <a:cs typeface="Trebuchet MS"/>
            </a:endParaRPr>
          </a:p>
        </p:txBody>
      </p:sp>
      <p:sp>
        <p:nvSpPr>
          <p:cNvPr id="5" name="object 7"/>
          <p:cNvSpPr txBox="1">
            <a:spLocks/>
          </p:cNvSpPr>
          <p:nvPr/>
        </p:nvSpPr>
        <p:spPr>
          <a:xfrm>
            <a:off x="145896" y="614509"/>
            <a:ext cx="5708804" cy="912750"/>
          </a:xfrm>
          <a:prstGeom prst="rect">
            <a:avLst/>
          </a:prstGeom>
        </p:spPr>
        <p:txBody>
          <a:bodyPr vert="horz" wrap="square" lIns="0" tIns="12065" rIns="0" bIns="0" rtlCol="0">
            <a:spAutoFit/>
          </a:bodyPr>
          <a:lstStyle>
            <a:lvl1pPr>
              <a:defRPr sz="4300" b="1" i="0">
                <a:solidFill>
                  <a:srgbClr val="FFFCF5"/>
                </a:solidFill>
                <a:latin typeface="Trebuchet MS"/>
                <a:ea typeface="+mj-ea"/>
                <a:cs typeface="Trebuchet MS"/>
              </a:defRPr>
            </a:lvl1pPr>
          </a:lstStyle>
          <a:p>
            <a:pPr marL="12700" marR="5080">
              <a:lnSpc>
                <a:spcPct val="101299"/>
              </a:lnSpc>
              <a:spcBef>
                <a:spcPts val="95"/>
              </a:spcBef>
            </a:pPr>
            <a:r>
              <a:rPr lang="en-GB" sz="1100" b="0">
                <a:solidFill>
                  <a:srgbClr val="FFFFFF"/>
                </a:solidFill>
                <a:latin typeface="Calibri"/>
                <a:cs typeface="Calibri"/>
              </a:rPr>
              <a:t>Archaeologists found a lot of the same objects in the same places in each building</a:t>
            </a:r>
          </a:p>
          <a:p>
            <a:pPr marL="12700" marR="5080">
              <a:lnSpc>
                <a:spcPct val="101299"/>
              </a:lnSpc>
              <a:spcBef>
                <a:spcPts val="95"/>
              </a:spcBef>
            </a:pPr>
            <a:endParaRPr lang="en-GB" sz="1100" b="0">
              <a:solidFill>
                <a:srgbClr val="FFFFFF"/>
              </a:solidFill>
              <a:latin typeface="Calibri"/>
              <a:cs typeface="Calibri"/>
            </a:endParaRPr>
          </a:p>
          <a:p>
            <a:pPr marL="12700" marR="5080">
              <a:lnSpc>
                <a:spcPct val="101299"/>
              </a:lnSpc>
              <a:spcBef>
                <a:spcPts val="95"/>
              </a:spcBef>
            </a:pPr>
            <a:r>
              <a:rPr lang="en-GB" sz="1100" b="0">
                <a:solidFill>
                  <a:srgbClr val="FFFFFF"/>
                </a:solidFill>
                <a:latin typeface="Calibri"/>
                <a:cs typeface="Calibri"/>
              </a:rPr>
              <a:t>The objects didn’t float away after they fell in the water, they stayed where they were </a:t>
            </a:r>
          </a:p>
          <a:p>
            <a:pPr marL="12700" marR="5080">
              <a:lnSpc>
                <a:spcPct val="101299"/>
              </a:lnSpc>
              <a:spcBef>
                <a:spcPts val="95"/>
              </a:spcBef>
            </a:pPr>
            <a:endParaRPr lang="en-GB" sz="1100" b="0">
              <a:solidFill>
                <a:srgbClr val="FFFFFF"/>
              </a:solidFill>
              <a:latin typeface="Calibri"/>
              <a:cs typeface="Calibri"/>
            </a:endParaRPr>
          </a:p>
          <a:p>
            <a:pPr marL="12700" marR="5080">
              <a:lnSpc>
                <a:spcPct val="101299"/>
              </a:lnSpc>
              <a:spcBef>
                <a:spcPts val="95"/>
              </a:spcBef>
            </a:pPr>
            <a:r>
              <a:rPr lang="en-GB" sz="1100" b="0">
                <a:solidFill>
                  <a:srgbClr val="FFFFFF"/>
                </a:solidFill>
                <a:latin typeface="Calibri"/>
                <a:cs typeface="Calibri"/>
              </a:rPr>
              <a:t>This tells us about the layout of Bronze Age homes and where people were doing different activities</a:t>
            </a:r>
            <a:endParaRPr lang="en-GB" sz="1200" b="0">
              <a:latin typeface="Calibri"/>
              <a:cs typeface="Calibri"/>
            </a:endParaRPr>
          </a:p>
        </p:txBody>
      </p:sp>
      <p:sp>
        <p:nvSpPr>
          <p:cNvPr id="3" name="Oval 2"/>
          <p:cNvSpPr/>
          <p:nvPr/>
        </p:nvSpPr>
        <p:spPr>
          <a:xfrm>
            <a:off x="1865825" y="1567032"/>
            <a:ext cx="1752600" cy="156345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ject 3"/>
          <p:cNvSpPr/>
          <p:nvPr/>
        </p:nvSpPr>
        <p:spPr>
          <a:xfrm>
            <a:off x="106682" y="501165"/>
            <a:ext cx="2359660" cy="0"/>
          </a:xfrm>
          <a:custGeom>
            <a:avLst/>
            <a:gdLst/>
            <a:ahLst/>
            <a:cxnLst/>
            <a:rect l="l" t="t" r="r" b="b"/>
            <a:pathLst>
              <a:path w="2359660">
                <a:moveTo>
                  <a:pt x="0" y="0"/>
                </a:moveTo>
                <a:lnTo>
                  <a:pt x="2359202" y="0"/>
                </a:lnTo>
              </a:path>
            </a:pathLst>
          </a:custGeom>
          <a:ln w="6096">
            <a:solidFill>
              <a:srgbClr val="FFFCF6"/>
            </a:solidFill>
          </a:ln>
        </p:spPr>
        <p:txBody>
          <a:bodyPr wrap="square" lIns="0" tIns="0" rIns="0" bIns="0" rtlCol="0"/>
          <a:lstStyle/>
          <a:p>
            <a:endParaRPr sz="2000"/>
          </a:p>
        </p:txBody>
      </p:sp>
      <p:pic>
        <p:nvPicPr>
          <p:cNvPr id="12" name="object 20"/>
          <p:cNvPicPr/>
          <p:nvPr/>
        </p:nvPicPr>
        <p:blipFill>
          <a:blip r:embed="rId3" cstate="print"/>
          <a:stretch>
            <a:fillRect/>
          </a:stretch>
        </p:blipFill>
        <p:spPr>
          <a:xfrm rot="15812745">
            <a:off x="3380716" y="1796257"/>
            <a:ext cx="401637" cy="401624"/>
          </a:xfrm>
          <a:prstGeom prst="rect">
            <a:avLst/>
          </a:prstGeom>
        </p:spPr>
      </p:pic>
      <p:sp>
        <p:nvSpPr>
          <p:cNvPr id="13" name="TextBox 12"/>
          <p:cNvSpPr txBox="1"/>
          <p:nvPr/>
        </p:nvSpPr>
        <p:spPr>
          <a:xfrm>
            <a:off x="3740420" y="1910945"/>
            <a:ext cx="990600" cy="276999"/>
          </a:xfrm>
          <a:prstGeom prst="rect">
            <a:avLst/>
          </a:prstGeom>
          <a:noFill/>
        </p:spPr>
        <p:txBody>
          <a:bodyPr wrap="square" rtlCol="0">
            <a:spAutoFit/>
          </a:bodyPr>
          <a:lstStyle/>
          <a:p>
            <a:r>
              <a:rPr lang="en-GB" sz="1200">
                <a:solidFill>
                  <a:schemeClr val="bg1"/>
                </a:solidFill>
                <a:latin typeface="Trebuchet MS" panose="020B0603020202020204" pitchFamily="34" charset="0"/>
              </a:rPr>
              <a:t>Pots </a:t>
            </a:r>
            <a:endParaRPr lang="en-GB">
              <a:solidFill>
                <a:schemeClr val="bg1"/>
              </a:solidFill>
              <a:latin typeface="Trebuchet MS" panose="020B0603020202020204" pitchFamily="34" charset="0"/>
            </a:endParaRPr>
          </a:p>
        </p:txBody>
      </p:sp>
      <p:pic>
        <p:nvPicPr>
          <p:cNvPr id="14" name="object 20"/>
          <p:cNvPicPr/>
          <p:nvPr/>
        </p:nvPicPr>
        <p:blipFill>
          <a:blip r:embed="rId3" cstate="print"/>
          <a:stretch>
            <a:fillRect/>
          </a:stretch>
        </p:blipFill>
        <p:spPr>
          <a:xfrm rot="3174673">
            <a:off x="1573505" y="2648383"/>
            <a:ext cx="401637" cy="401624"/>
          </a:xfrm>
          <a:prstGeom prst="rect">
            <a:avLst/>
          </a:prstGeom>
        </p:spPr>
      </p:pic>
      <p:sp>
        <p:nvSpPr>
          <p:cNvPr id="15" name="TextBox 14"/>
          <p:cNvSpPr txBox="1"/>
          <p:nvPr/>
        </p:nvSpPr>
        <p:spPr>
          <a:xfrm>
            <a:off x="554888" y="2638314"/>
            <a:ext cx="1187586" cy="646331"/>
          </a:xfrm>
          <a:prstGeom prst="rect">
            <a:avLst/>
          </a:prstGeom>
          <a:noFill/>
        </p:spPr>
        <p:txBody>
          <a:bodyPr wrap="square" rtlCol="0">
            <a:spAutoFit/>
          </a:bodyPr>
          <a:lstStyle/>
          <a:p>
            <a:r>
              <a:rPr lang="en-GB" sz="1200">
                <a:solidFill>
                  <a:schemeClr val="bg1"/>
                </a:solidFill>
                <a:latin typeface="Trebuchet MS" panose="020B0603020202020204" pitchFamily="34" charset="0"/>
              </a:rPr>
              <a:t>Animal Bones: storing meat/ cooking </a:t>
            </a:r>
            <a:endParaRPr lang="en-GB">
              <a:solidFill>
                <a:schemeClr val="bg1"/>
              </a:solidFill>
              <a:latin typeface="Trebuchet MS" panose="020B0603020202020204" pitchFamily="34" charset="0"/>
            </a:endParaRPr>
          </a:p>
        </p:txBody>
      </p:sp>
      <p:pic>
        <p:nvPicPr>
          <p:cNvPr id="16" name="object 20"/>
          <p:cNvPicPr/>
          <p:nvPr/>
        </p:nvPicPr>
        <p:blipFill>
          <a:blip r:embed="rId3" cstate="print"/>
          <a:stretch>
            <a:fillRect/>
          </a:stretch>
        </p:blipFill>
        <p:spPr>
          <a:xfrm rot="16390118">
            <a:off x="3602829" y="2315122"/>
            <a:ext cx="401637" cy="401624"/>
          </a:xfrm>
          <a:prstGeom prst="rect">
            <a:avLst/>
          </a:prstGeom>
        </p:spPr>
      </p:pic>
      <p:sp>
        <p:nvSpPr>
          <p:cNvPr id="17" name="TextBox 16"/>
          <p:cNvSpPr txBox="1"/>
          <p:nvPr/>
        </p:nvSpPr>
        <p:spPr>
          <a:xfrm>
            <a:off x="3902953" y="2498450"/>
            <a:ext cx="1187586" cy="276999"/>
          </a:xfrm>
          <a:prstGeom prst="rect">
            <a:avLst/>
          </a:prstGeom>
          <a:noFill/>
        </p:spPr>
        <p:txBody>
          <a:bodyPr wrap="square" rtlCol="0">
            <a:spAutoFit/>
          </a:bodyPr>
          <a:lstStyle/>
          <a:p>
            <a:r>
              <a:rPr lang="en-GB" sz="1200">
                <a:solidFill>
                  <a:schemeClr val="bg1"/>
                </a:solidFill>
                <a:latin typeface="Trebuchet MS" panose="020B0603020202020204" pitchFamily="34" charset="0"/>
              </a:rPr>
              <a:t>Metal tools </a:t>
            </a:r>
            <a:endParaRPr lang="en-GB">
              <a:solidFill>
                <a:schemeClr val="bg1"/>
              </a:solidFill>
              <a:latin typeface="Trebuchet MS" panose="020B0603020202020204" pitchFamily="34" charset="0"/>
            </a:endParaRPr>
          </a:p>
        </p:txBody>
      </p:sp>
      <p:pic>
        <p:nvPicPr>
          <p:cNvPr id="18" name="object 20"/>
          <p:cNvPicPr/>
          <p:nvPr/>
        </p:nvPicPr>
        <p:blipFill>
          <a:blip r:embed="rId3" cstate="print"/>
          <a:stretch>
            <a:fillRect/>
          </a:stretch>
        </p:blipFill>
        <p:spPr>
          <a:xfrm rot="16390118">
            <a:off x="3411230" y="2786249"/>
            <a:ext cx="401637" cy="401624"/>
          </a:xfrm>
          <a:prstGeom prst="rect">
            <a:avLst/>
          </a:prstGeom>
        </p:spPr>
      </p:pic>
      <p:sp>
        <p:nvSpPr>
          <p:cNvPr id="19" name="TextBox 18"/>
          <p:cNvSpPr txBox="1"/>
          <p:nvPr/>
        </p:nvSpPr>
        <p:spPr>
          <a:xfrm>
            <a:off x="3740420" y="2884707"/>
            <a:ext cx="1553778" cy="461665"/>
          </a:xfrm>
          <a:prstGeom prst="rect">
            <a:avLst/>
          </a:prstGeom>
          <a:noFill/>
        </p:spPr>
        <p:txBody>
          <a:bodyPr wrap="square" rtlCol="0">
            <a:spAutoFit/>
          </a:bodyPr>
          <a:lstStyle/>
          <a:p>
            <a:r>
              <a:rPr lang="en-GB" sz="1200">
                <a:solidFill>
                  <a:schemeClr val="bg1"/>
                </a:solidFill>
                <a:latin typeface="Trebuchet MS" panose="020B0603020202020204" pitchFamily="34" charset="0"/>
              </a:rPr>
              <a:t>Fibres for fabric making  </a:t>
            </a:r>
            <a:endParaRPr lang="en-GB">
              <a:solidFill>
                <a:schemeClr val="bg1"/>
              </a:solidFill>
              <a:latin typeface="Trebuchet MS" panose="020B0603020202020204" pitchFamily="34" charset="0"/>
            </a:endParaRPr>
          </a:p>
        </p:txBody>
      </p:sp>
      <p:pic>
        <p:nvPicPr>
          <p:cNvPr id="20" name="object 20"/>
          <p:cNvPicPr/>
          <p:nvPr/>
        </p:nvPicPr>
        <p:blipFill>
          <a:blip r:embed="rId3" cstate="print"/>
          <a:stretch>
            <a:fillRect/>
          </a:stretch>
        </p:blipFill>
        <p:spPr>
          <a:xfrm rot="16765309" flipV="1">
            <a:off x="1603332" y="1823454"/>
            <a:ext cx="401637" cy="401624"/>
          </a:xfrm>
          <a:prstGeom prst="rect">
            <a:avLst/>
          </a:prstGeom>
        </p:spPr>
      </p:pic>
      <p:sp>
        <p:nvSpPr>
          <p:cNvPr id="21" name="TextBox 20"/>
          <p:cNvSpPr txBox="1"/>
          <p:nvPr/>
        </p:nvSpPr>
        <p:spPr>
          <a:xfrm>
            <a:off x="567471" y="1755046"/>
            <a:ext cx="1187586" cy="646331"/>
          </a:xfrm>
          <a:prstGeom prst="rect">
            <a:avLst/>
          </a:prstGeom>
          <a:noFill/>
        </p:spPr>
        <p:txBody>
          <a:bodyPr wrap="square" rtlCol="0">
            <a:spAutoFit/>
          </a:bodyPr>
          <a:lstStyle/>
          <a:p>
            <a:r>
              <a:rPr lang="en-GB" sz="1200">
                <a:solidFill>
                  <a:schemeClr val="bg1"/>
                </a:solidFill>
                <a:latin typeface="Trebuchet MS" panose="020B0603020202020204" pitchFamily="34" charset="0"/>
              </a:rPr>
              <a:t>Mostly empty: Possibly the sleeping area</a:t>
            </a:r>
            <a:endParaRPr lang="en-GB">
              <a:solidFill>
                <a:schemeClr val="bg1"/>
              </a:solidFill>
              <a:latin typeface="Trebuchet MS" panose="020B0603020202020204" pitchFamily="34" charset="0"/>
            </a:endParaRPr>
          </a:p>
        </p:txBody>
      </p:sp>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283" b="100000" l="33531" r="75345"/>
                    </a14:imgEffect>
                  </a14:imgLayer>
                </a14:imgProps>
              </a:ext>
              <a:ext uri="{28A0092B-C50C-407E-A947-70E740481C1C}">
                <a14:useLocalDpi xmlns:a14="http://schemas.microsoft.com/office/drawing/2010/main" val="0"/>
              </a:ext>
            </a:extLst>
          </a:blip>
          <a:srcRect l="28305" t="26878" r="17456"/>
          <a:stretch/>
        </p:blipFill>
        <p:spPr>
          <a:xfrm rot="16200000">
            <a:off x="2018301" y="2550805"/>
            <a:ext cx="124188" cy="261830"/>
          </a:xfrm>
          <a:prstGeom prst="rect">
            <a:avLst/>
          </a:prstGeom>
        </p:spPr>
      </p:pic>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28283" b="100000" l="33531" r="75345"/>
                    </a14:imgEffect>
                  </a14:imgLayer>
                </a14:imgProps>
              </a:ext>
              <a:ext uri="{28A0092B-C50C-407E-A947-70E740481C1C}">
                <a14:useLocalDpi xmlns:a14="http://schemas.microsoft.com/office/drawing/2010/main" val="0"/>
              </a:ext>
            </a:extLst>
          </a:blip>
          <a:srcRect l="28305" t="26878" r="17456"/>
          <a:stretch/>
        </p:blipFill>
        <p:spPr>
          <a:xfrm rot="16200000">
            <a:off x="2109709" y="2636224"/>
            <a:ext cx="111767" cy="235642"/>
          </a:xfrm>
          <a:prstGeom prst="rect">
            <a:avLst/>
          </a:prstGeom>
        </p:spPr>
      </p:pic>
      <p:pic>
        <p:nvPicPr>
          <p:cNvPr id="24" name="Picture 23"/>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28283" b="100000" l="33531" r="75345"/>
                    </a14:imgEffect>
                  </a14:imgLayer>
                </a14:imgProps>
              </a:ext>
              <a:ext uri="{28A0092B-C50C-407E-A947-70E740481C1C}">
                <a14:useLocalDpi xmlns:a14="http://schemas.microsoft.com/office/drawing/2010/main" val="0"/>
              </a:ext>
            </a:extLst>
          </a:blip>
          <a:srcRect l="28305" t="26878" r="17456"/>
          <a:stretch/>
        </p:blipFill>
        <p:spPr>
          <a:xfrm rot="18178462">
            <a:off x="2141463" y="2720502"/>
            <a:ext cx="115537" cy="243590"/>
          </a:xfrm>
          <a:prstGeom prst="rect">
            <a:avLst/>
          </a:prstGeom>
        </p:spPr>
      </p:pic>
      <p:pic>
        <p:nvPicPr>
          <p:cNvPr id="25" name="Picture 24"/>
          <p:cNvPicPr>
            <a:picLocks noChangeAspect="1"/>
          </p:cNvPicPr>
          <p:nvPr/>
        </p:nvPicPr>
        <p:blipFill rotWithShape="1">
          <a:blip r:embed="rId8"/>
          <a:srcRect t="52603" r="5351"/>
          <a:stretch/>
        </p:blipFill>
        <p:spPr>
          <a:xfrm>
            <a:off x="2966315" y="2768524"/>
            <a:ext cx="278070" cy="214674"/>
          </a:xfrm>
          <a:prstGeom prst="rect">
            <a:avLst/>
          </a:prstGeom>
        </p:spPr>
      </p:pic>
      <p:pic>
        <p:nvPicPr>
          <p:cNvPr id="26" name="Picture 25"/>
          <p:cNvPicPr>
            <a:picLocks noChangeAspect="1"/>
          </p:cNvPicPr>
          <p:nvPr/>
        </p:nvPicPr>
        <p:blipFill rotWithShape="1">
          <a:blip r:embed="rId9"/>
          <a:srcRect t="15318" r="11310"/>
          <a:stretch/>
        </p:blipFill>
        <p:spPr>
          <a:xfrm rot="5400000" flipH="1">
            <a:off x="3323863" y="2286105"/>
            <a:ext cx="195321" cy="260057"/>
          </a:xfrm>
          <a:prstGeom prst="rect">
            <a:avLst/>
          </a:prstGeom>
        </p:spPr>
      </p:pic>
      <p:pic>
        <p:nvPicPr>
          <p:cNvPr id="27" name="Picture 26"/>
          <p:cNvPicPr>
            <a:picLocks noChangeAspect="1"/>
          </p:cNvPicPr>
          <p:nvPr/>
        </p:nvPicPr>
        <p:blipFill rotWithShape="1">
          <a:blip r:embed="rId10"/>
          <a:srcRect t="26878"/>
          <a:stretch/>
        </p:blipFill>
        <p:spPr>
          <a:xfrm>
            <a:off x="3075978" y="1802378"/>
            <a:ext cx="272695" cy="210476"/>
          </a:xfrm>
          <a:prstGeom prst="rect">
            <a:avLst/>
          </a:prstGeom>
        </p:spPr>
      </p:pic>
      <p:pic>
        <p:nvPicPr>
          <p:cNvPr id="28" name="Picture 27"/>
          <p:cNvPicPr>
            <a:picLocks noChangeAspect="1"/>
          </p:cNvPicPr>
          <p:nvPr/>
        </p:nvPicPr>
        <p:blipFill rotWithShape="1">
          <a:blip r:embed="rId10"/>
          <a:srcRect t="26878"/>
          <a:stretch/>
        </p:blipFill>
        <p:spPr>
          <a:xfrm>
            <a:off x="3239983" y="1944472"/>
            <a:ext cx="172065" cy="132806"/>
          </a:xfrm>
          <a:prstGeom prst="rect">
            <a:avLst/>
          </a:prstGeom>
        </p:spPr>
      </p:pic>
      <p:pic>
        <p:nvPicPr>
          <p:cNvPr id="29" name="Picture 28"/>
          <p:cNvPicPr>
            <a:picLocks noChangeAspect="1"/>
          </p:cNvPicPr>
          <p:nvPr/>
        </p:nvPicPr>
        <p:blipFill rotWithShape="1">
          <a:blip r:embed="rId8"/>
          <a:srcRect t="52603" r="5351"/>
          <a:stretch/>
        </p:blipFill>
        <p:spPr>
          <a:xfrm>
            <a:off x="3125866" y="2670033"/>
            <a:ext cx="278070" cy="214674"/>
          </a:xfrm>
          <a:prstGeom prst="rect">
            <a:avLst/>
          </a:prstGeom>
        </p:spPr>
      </p:pic>
      <p:pic>
        <p:nvPicPr>
          <p:cNvPr id="31" name="object 20"/>
          <p:cNvPicPr/>
          <p:nvPr/>
        </p:nvPicPr>
        <p:blipFill>
          <a:blip r:embed="rId3" cstate="print"/>
          <a:stretch>
            <a:fillRect/>
          </a:stretch>
        </p:blipFill>
        <p:spPr>
          <a:xfrm rot="20546430">
            <a:off x="2585394" y="2835107"/>
            <a:ext cx="339872" cy="299941"/>
          </a:xfrm>
          <a:prstGeom prst="rect">
            <a:avLst/>
          </a:prstGeom>
        </p:spPr>
      </p:pic>
      <p:sp>
        <p:nvSpPr>
          <p:cNvPr id="32" name="TextBox 31"/>
          <p:cNvSpPr txBox="1"/>
          <p:nvPr/>
        </p:nvSpPr>
        <p:spPr>
          <a:xfrm>
            <a:off x="2415652" y="3069373"/>
            <a:ext cx="651590" cy="276999"/>
          </a:xfrm>
          <a:prstGeom prst="rect">
            <a:avLst/>
          </a:prstGeom>
          <a:noFill/>
        </p:spPr>
        <p:txBody>
          <a:bodyPr wrap="square" rtlCol="0">
            <a:spAutoFit/>
          </a:bodyPr>
          <a:lstStyle/>
          <a:p>
            <a:r>
              <a:rPr lang="en-GB" sz="1200">
                <a:solidFill>
                  <a:schemeClr val="bg1"/>
                </a:solidFill>
                <a:latin typeface="Trebuchet MS" panose="020B0603020202020204" pitchFamily="34" charset="0"/>
              </a:rPr>
              <a:t>Way in</a:t>
            </a:r>
            <a:endParaRPr lang="en-GB">
              <a:solidFill>
                <a:schemeClr val="bg1"/>
              </a:solidFill>
              <a:latin typeface="Trebuchet MS" panose="020B0603020202020204" pitchFamily="34" charset="0"/>
            </a:endParaRPr>
          </a:p>
        </p:txBody>
      </p:sp>
    </p:spTree>
    <p:extLst>
      <p:ext uri="{BB962C8B-B14F-4D97-AF65-F5344CB8AC3E}">
        <p14:creationId xmlns:p14="http://schemas.microsoft.com/office/powerpoint/2010/main" val="191927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200025"/>
            <a:ext cx="5847443" cy="2899864"/>
          </a:xfrm>
          <a:prstGeom prst="rect">
            <a:avLst/>
          </a:prstGeom>
        </p:spPr>
      </p:pic>
      <p:sp>
        <p:nvSpPr>
          <p:cNvPr id="5" name="TextBox 4">
            <a:extLst>
              <a:ext uri="{FF2B5EF4-FFF2-40B4-BE49-F238E27FC236}">
                <a16:creationId xmlns:a16="http://schemas.microsoft.com/office/drawing/2014/main" id="{F1B98F26-53F2-4B6F-EB0A-357AA0285352}"/>
              </a:ext>
            </a:extLst>
          </p:cNvPr>
          <p:cNvSpPr txBox="1"/>
          <p:nvPr/>
        </p:nvSpPr>
        <p:spPr>
          <a:xfrm>
            <a:off x="112147" y="3062988"/>
            <a:ext cx="223727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 dirty="0">
                <a:solidFill>
                  <a:schemeClr val="bg1"/>
                </a:solidFill>
              </a:rPr>
              <a:t>Painting: Natalie Bates</a:t>
            </a:r>
          </a:p>
        </p:txBody>
      </p:sp>
    </p:spTree>
    <p:extLst>
      <p:ext uri="{BB962C8B-B14F-4D97-AF65-F5344CB8AC3E}">
        <p14:creationId xmlns:p14="http://schemas.microsoft.com/office/powerpoint/2010/main" val="2040634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B7438CE9634545B811604A903403CF" ma:contentTypeVersion="19" ma:contentTypeDescription="Create a new document." ma:contentTypeScope="" ma:versionID="6fd04ae7f973d475bee205bb199e1a6d">
  <xsd:schema xmlns:xsd="http://www.w3.org/2001/XMLSchema" xmlns:xs="http://www.w3.org/2001/XMLSchema" xmlns:p="http://schemas.microsoft.com/office/2006/metadata/properties" xmlns:ns2="8d9f4f36-b23a-42fa-8075-f78eb3bc796a" xmlns:ns3="5ffa3267-5fff-4182-9ad2-278c04b22108" targetNamespace="http://schemas.microsoft.com/office/2006/metadata/properties" ma:root="true" ma:fieldsID="d415d71f7302a900b916de251ba04e6e" ns2:_="" ns3:_="">
    <xsd:import namespace="8d9f4f36-b23a-42fa-8075-f78eb3bc796a"/>
    <xsd:import namespace="5ffa3267-5fff-4182-9ad2-278c04b22108"/>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3:SharedWithUsers" minOccurs="0"/>
                <xsd:element ref="ns3:SharedWithDetails" minOccurs="0"/>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9f4f36-b23a-42fa-8075-f78eb3bc796a"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36808d4-99a7-462a-aa61-e519e9df6d6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fa3267-5fff-4182-9ad2-278c04b221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809a9b4-967f-43de-8a60-f1359be6c0d5}" ma:internalName="TaxCatchAll" ma:showField="CatchAllData" ma:web="5ffa3267-5fff-4182-9ad2-278c04b221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4E9C52-5876-4830-91D1-3BC7D308928C}">
  <ds:schemaRefs>
    <ds:schemaRef ds:uri="http://schemas.microsoft.com/sharepoint/v3/contenttype/forms"/>
  </ds:schemaRefs>
</ds:datastoreItem>
</file>

<file path=customXml/itemProps2.xml><?xml version="1.0" encoding="utf-8"?>
<ds:datastoreItem xmlns:ds="http://schemas.openxmlformats.org/officeDocument/2006/customXml" ds:itemID="{5D4D7B49-D7B9-4723-BF47-F0C1147A2C7B}">
  <ds:schemaRefs>
    <ds:schemaRef ds:uri="5ffa3267-5fff-4182-9ad2-278c04b22108"/>
    <ds:schemaRef ds:uri="8d9f4f36-b23a-42fa-8075-f78eb3bc79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8</Slides>
  <Notes>7</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MUST FARM  BRITAIN IN THE BRONZE AGE</vt:lpstr>
      <vt:lpstr>ABOUT MUST FARM</vt:lpstr>
      <vt:lpstr>ABOUT MUST FARM</vt:lpstr>
      <vt:lpstr>PowerPoint Presentation</vt:lpstr>
      <vt:lpstr>Archaeologists found the remains of: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Farm</dc:title>
  <cp:revision>59</cp:revision>
  <dcterms:created xsi:type="dcterms:W3CDTF">2024-02-20T15:20:08Z</dcterms:created>
  <dcterms:modified xsi:type="dcterms:W3CDTF">2024-09-25T10:31:20Z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2024-02-20T00:00:00Z</vt:filetime>
  </property>
  <property fmtid="{D5CDD505-2E9C-101B-9397-08002B2CF9AE}" pid="3" name="Creator">
    <vt:lpwstr>Adobe Express</vt:lpwstr>
  </property>
  <property fmtid="{D5CDD505-2E9C-101B-9397-08002B2CF9AE}" pid="4" name="LastSaved">
    <vt:filetime>2024-02-20T00:00:00Z</vt:filetime>
  </property>
  <property fmtid="{D5CDD505-2E9C-101B-9397-08002B2CF9AE}" pid="5" name="Producer">
    <vt:lpwstr>Adobe Express</vt:lpwstr>
  </property>
</Properties>
</file>