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20"/>
  </p:notesMasterIdLst>
  <p:sldIdLst>
    <p:sldId id="269" r:id="rId6"/>
    <p:sldId id="261" r:id="rId7"/>
    <p:sldId id="262" r:id="rId8"/>
    <p:sldId id="263" r:id="rId9"/>
    <p:sldId id="270" r:id="rId10"/>
    <p:sldId id="266" r:id="rId11"/>
    <p:sldId id="264" r:id="rId12"/>
    <p:sldId id="267" r:id="rId13"/>
    <p:sldId id="256" r:id="rId14"/>
    <p:sldId id="260" r:id="rId15"/>
    <p:sldId id="257" r:id="rId16"/>
    <p:sldId id="258" r:id="rId17"/>
    <p:sldId id="259"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37C3B9-AB2D-FE3F-BE49-CB9D0FEAB2C8}" v="465" dt="2023-02-13T17:04:33.494"/>
    <p1510:client id="{1A211888-D8DD-488B-806E-22069C93AEF0}" v="17" dt="2023-02-21T16:51:15.388"/>
    <p1510:client id="{27839255-F98A-2951-2D21-19B387D91538}" v="5" dt="2022-11-09T11:49:50.220"/>
    <p1510:client id="{56DBF49B-C0B2-5C3B-29E1-5B7303E0409A}" v="1486" dt="2022-10-26T15:24:15.430"/>
    <p1510:client id="{8BC7BD2A-870F-3354-1696-9FF2EB20F906}" v="18" dt="2023-02-28T13:01:27.479"/>
    <p1510:client id="{A10DF22B-8F82-B189-9AB3-EEBE4178BAE1}" v="804" dt="2022-11-02T13:32:08.255"/>
    <p1510:client id="{DCA8758A-E560-F915-0E67-B2D3433AEF07}" v="5" dt="2022-11-01T09:56:08.858"/>
    <p1510:client id="{DFCB8BA3-C7F2-411C-F458-600A2CD63575}" v="2" dt="2022-12-02T15:30:04.919"/>
    <p1510:client id="{EA08C945-F706-4929-9F68-34BB0070446C}" v="17" dt="2023-03-18T14:35:09.602"/>
    <p1510:client id="{FD9A5942-AB44-B3ED-F623-D407B5568769}" v="17" dt="2022-10-27T16:00:32.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450" autoAdjust="0"/>
  </p:normalViewPr>
  <p:slideViewPr>
    <p:cSldViewPr snapToGrid="0">
      <p:cViewPr varScale="1">
        <p:scale>
          <a:sx n="68" d="100"/>
          <a:sy n="68" d="100"/>
        </p:scale>
        <p:origin x="211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Cumberworth" userId="S::jason.cumberworth@peterboroughlimited.co.uk::dfa26d0c-01ce-4f47-a48e-093d7e4cc6ca" providerId="AD" clId="Web-{8BC7BD2A-870F-3354-1696-9FF2EB20F906}"/>
    <pc:docChg chg="modSld">
      <pc:chgData name="Jason Cumberworth" userId="S::jason.cumberworth@peterboroughlimited.co.uk::dfa26d0c-01ce-4f47-a48e-093d7e4cc6ca" providerId="AD" clId="Web-{8BC7BD2A-870F-3354-1696-9FF2EB20F906}" dt="2023-02-28T13:08:10.318" v="218"/>
      <pc:docMkLst>
        <pc:docMk/>
      </pc:docMkLst>
      <pc:sldChg chg="addSp delSp modSp">
        <pc:chgData name="Jason Cumberworth" userId="S::jason.cumberworth@peterboroughlimited.co.uk::dfa26d0c-01ce-4f47-a48e-093d7e4cc6ca" providerId="AD" clId="Web-{8BC7BD2A-870F-3354-1696-9FF2EB20F906}" dt="2023-02-28T13:01:27.479" v="14"/>
        <pc:sldMkLst>
          <pc:docMk/>
          <pc:sldMk cId="3084309055" sldId="269"/>
        </pc:sldMkLst>
        <pc:picChg chg="del mod">
          <ac:chgData name="Jason Cumberworth" userId="S::jason.cumberworth@peterboroughlimited.co.uk::dfa26d0c-01ce-4f47-a48e-093d7e4cc6ca" providerId="AD" clId="Web-{8BC7BD2A-870F-3354-1696-9FF2EB20F906}" dt="2023-02-28T13:01:27.479" v="14"/>
          <ac:picMkLst>
            <pc:docMk/>
            <pc:sldMk cId="3084309055" sldId="269"/>
            <ac:picMk id="3" creationId="{7B062755-3C92-F026-85C1-5C95B0A837B6}"/>
          </ac:picMkLst>
        </pc:picChg>
        <pc:picChg chg="add del mod">
          <ac:chgData name="Jason Cumberworth" userId="S::jason.cumberworth@peterboroughlimited.co.uk::dfa26d0c-01ce-4f47-a48e-093d7e4cc6ca" providerId="AD" clId="Web-{8BC7BD2A-870F-3354-1696-9FF2EB20F906}" dt="2023-02-28T13:00:02.007" v="1"/>
          <ac:picMkLst>
            <pc:docMk/>
            <pc:sldMk cId="3084309055" sldId="269"/>
            <ac:picMk id="11" creationId="{8EDA56AA-1B2C-7107-6CDF-2FB6DA816222}"/>
          </ac:picMkLst>
        </pc:picChg>
        <pc:picChg chg="add mod ord">
          <ac:chgData name="Jason Cumberworth" userId="S::jason.cumberworth@peterboroughlimited.co.uk::dfa26d0c-01ce-4f47-a48e-093d7e4cc6ca" providerId="AD" clId="Web-{8BC7BD2A-870F-3354-1696-9FF2EB20F906}" dt="2023-02-28T13:01:24.103" v="12"/>
          <ac:picMkLst>
            <pc:docMk/>
            <pc:sldMk cId="3084309055" sldId="269"/>
            <ac:picMk id="16" creationId="{036E8224-48D5-7EC9-808E-E09E95548A17}"/>
          </ac:picMkLst>
        </pc:picChg>
      </pc:sldChg>
      <pc:sldChg chg="modNotes">
        <pc:chgData name="Jason Cumberworth" userId="S::jason.cumberworth@peterboroughlimited.co.uk::dfa26d0c-01ce-4f47-a48e-093d7e4cc6ca" providerId="AD" clId="Web-{8BC7BD2A-870F-3354-1696-9FF2EB20F906}" dt="2023-02-28T13:08:10.318" v="218"/>
        <pc:sldMkLst>
          <pc:docMk/>
          <pc:sldMk cId="229344914" sldId="270"/>
        </pc:sldMkLst>
      </pc:sldChg>
    </pc:docChg>
  </pc:docChgLst>
  <pc:docChgLst>
    <pc:chgData name="Jason Cumberworth" userId="S::jason.cumberworth@peterboroughlimited.co.uk::dfa26d0c-01ce-4f47-a48e-093d7e4cc6ca" providerId="AD" clId="Web-{1A211888-D8DD-488B-806E-22069C93AEF0}"/>
    <pc:docChg chg="modSld">
      <pc:chgData name="Jason Cumberworth" userId="S::jason.cumberworth@peterboroughlimited.co.uk::dfa26d0c-01ce-4f47-a48e-093d7e4cc6ca" providerId="AD" clId="Web-{1A211888-D8DD-488B-806E-22069C93AEF0}" dt="2023-02-21T16:51:13.419" v="8" actId="20577"/>
      <pc:docMkLst>
        <pc:docMk/>
      </pc:docMkLst>
      <pc:sldChg chg="modNotes">
        <pc:chgData name="Jason Cumberworth" userId="S::jason.cumberworth@peterboroughlimited.co.uk::dfa26d0c-01ce-4f47-a48e-093d7e4cc6ca" providerId="AD" clId="Web-{1A211888-D8DD-488B-806E-22069C93AEF0}" dt="2023-02-21T16:50:24.963" v="1"/>
        <pc:sldMkLst>
          <pc:docMk/>
          <pc:sldMk cId="4192987470" sldId="256"/>
        </pc:sldMkLst>
      </pc:sldChg>
      <pc:sldChg chg="modSp">
        <pc:chgData name="Jason Cumberworth" userId="S::jason.cumberworth@peterboroughlimited.co.uk::dfa26d0c-01ce-4f47-a48e-093d7e4cc6ca" providerId="AD" clId="Web-{1A211888-D8DD-488B-806E-22069C93AEF0}" dt="2023-02-21T16:51:13.419" v="8" actId="20577"/>
        <pc:sldMkLst>
          <pc:docMk/>
          <pc:sldMk cId="3084309055" sldId="269"/>
        </pc:sldMkLst>
        <pc:spChg chg="mod">
          <ac:chgData name="Jason Cumberworth" userId="S::jason.cumberworth@peterboroughlimited.co.uk::dfa26d0c-01ce-4f47-a48e-093d7e4cc6ca" providerId="AD" clId="Web-{1A211888-D8DD-488B-806E-22069C93AEF0}" dt="2023-02-21T16:51:13.419" v="8" actId="20577"/>
          <ac:spMkLst>
            <pc:docMk/>
            <pc:sldMk cId="3084309055" sldId="269"/>
            <ac:spMk id="6" creationId="{4F1EE3C2-D324-D749-7153-EE28737B5A66}"/>
          </ac:spMkLst>
        </pc:spChg>
      </pc:sldChg>
    </pc:docChg>
  </pc:docChgLst>
  <pc:docChgLst>
    <pc:chgData name="Jason Cumberworth" userId="S::jason.cumberworth@peterboroughlimited.co.uk::dfa26d0c-01ce-4f47-a48e-093d7e4cc6ca" providerId="AD" clId="Web-{EA08C945-F706-4929-9F68-34BB0070446C}"/>
    <pc:docChg chg="modSld">
      <pc:chgData name="Jason Cumberworth" userId="S::jason.cumberworth@peterboroughlimited.co.uk::dfa26d0c-01ce-4f47-a48e-093d7e4cc6ca" providerId="AD" clId="Web-{EA08C945-F706-4929-9F68-34BB0070446C}" dt="2023-03-18T14:35:09.602" v="15" actId="1076"/>
      <pc:docMkLst>
        <pc:docMk/>
      </pc:docMkLst>
      <pc:sldChg chg="addSp delSp modSp">
        <pc:chgData name="Jason Cumberworth" userId="S::jason.cumberworth@peterboroughlimited.co.uk::dfa26d0c-01ce-4f47-a48e-093d7e4cc6ca" providerId="AD" clId="Web-{EA08C945-F706-4929-9F68-34BB0070446C}" dt="2023-03-18T14:35:09.602" v="15" actId="1076"/>
        <pc:sldMkLst>
          <pc:docMk/>
          <pc:sldMk cId="3084309055" sldId="269"/>
        </pc:sldMkLst>
        <pc:spChg chg="add del">
          <ac:chgData name="Jason Cumberworth" userId="S::jason.cumberworth@peterboroughlimited.co.uk::dfa26d0c-01ce-4f47-a48e-093d7e4cc6ca" providerId="AD" clId="Web-{EA08C945-F706-4929-9F68-34BB0070446C}" dt="2023-03-18T14:34:46.274" v="8"/>
          <ac:spMkLst>
            <pc:docMk/>
            <pc:sldMk cId="3084309055" sldId="269"/>
            <ac:spMk id="3" creationId="{76AED5A4-DDDC-A8C6-586B-EB6338FF4D58}"/>
          </ac:spMkLst>
        </pc:spChg>
        <pc:spChg chg="add del">
          <ac:chgData name="Jason Cumberworth" userId="S::jason.cumberworth@peterboroughlimited.co.uk::dfa26d0c-01ce-4f47-a48e-093d7e4cc6ca" providerId="AD" clId="Web-{EA08C945-F706-4929-9F68-34BB0070446C}" dt="2023-03-18T14:34:52.664" v="11"/>
          <ac:spMkLst>
            <pc:docMk/>
            <pc:sldMk cId="3084309055" sldId="269"/>
            <ac:spMk id="11" creationId="{76AED5A4-DDDC-A8C6-586B-EB6338FF4D58}"/>
          </ac:spMkLst>
        </pc:spChg>
        <pc:spChg chg="add del mod">
          <ac:chgData name="Jason Cumberworth" userId="S::jason.cumberworth@peterboroughlimited.co.uk::dfa26d0c-01ce-4f47-a48e-093d7e4cc6ca" providerId="AD" clId="Web-{EA08C945-F706-4929-9F68-34BB0070446C}" dt="2023-03-18T14:34:57.493" v="13"/>
          <ac:spMkLst>
            <pc:docMk/>
            <pc:sldMk cId="3084309055" sldId="269"/>
            <ac:spMk id="13" creationId="{BE8041F5-69E7-2ED7-1E6C-C9E0AC119473}"/>
          </ac:spMkLst>
        </pc:spChg>
        <pc:spChg chg="add mod">
          <ac:chgData name="Jason Cumberworth" userId="S::jason.cumberworth@peterboroughlimited.co.uk::dfa26d0c-01ce-4f47-a48e-093d7e4cc6ca" providerId="AD" clId="Web-{EA08C945-F706-4929-9F68-34BB0070446C}" dt="2023-03-18T14:35:09.602" v="15" actId="1076"/>
          <ac:spMkLst>
            <pc:docMk/>
            <pc:sldMk cId="3084309055" sldId="269"/>
            <ac:spMk id="17" creationId="{76AED5A4-DDDC-A8C6-586B-EB6338FF4D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27E813-0FCF-48C1-A14D-0567F2CAB75F}" type="datetimeFigureOut">
              <a:t>10/17/2023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CD17C1-6EC1-4223-B631-11386424865C}" type="slidenum">
              <a:t>‹#›</a:t>
            </a:fld>
            <a:endParaRPr lang="en-GB"/>
          </a:p>
        </p:txBody>
      </p:sp>
    </p:spTree>
    <p:extLst>
      <p:ext uri="{BB962C8B-B14F-4D97-AF65-F5344CB8AC3E}">
        <p14:creationId xmlns:p14="http://schemas.microsoft.com/office/powerpoint/2010/main" val="2738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eforum.org/agenda/2022/01/greek-latin-evolution-alphabet-languag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cs typeface="+mn-lt"/>
            </a:endParaRPr>
          </a:p>
        </p:txBody>
      </p:sp>
      <p:sp>
        <p:nvSpPr>
          <p:cNvPr id="4" name="Slide Number Placeholder 3"/>
          <p:cNvSpPr>
            <a:spLocks noGrp="1"/>
          </p:cNvSpPr>
          <p:nvPr>
            <p:ph type="sldNum" sz="quarter" idx="10"/>
          </p:nvPr>
        </p:nvSpPr>
        <p:spPr/>
        <p:txBody>
          <a:bodyPr/>
          <a:lstStyle/>
          <a:p>
            <a:fld id="{48BF288C-2AD5-4B24-8F19-D854A5CC32A0}" type="slidenum">
              <a:rPr lang="en-GB" smtClean="0"/>
              <a:t>1</a:t>
            </a:fld>
            <a:endParaRPr lang="en-GB"/>
          </a:p>
        </p:txBody>
      </p:sp>
    </p:spTree>
    <p:extLst>
      <p:ext uri="{BB962C8B-B14F-4D97-AF65-F5344CB8AC3E}">
        <p14:creationId xmlns:p14="http://schemas.microsoft.com/office/powerpoint/2010/main" val="3863317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We have chosen one of the face spouts from slide 9 and imagined what is may have looked like in the past. This is known as interpretation. </a:t>
            </a:r>
            <a:r>
              <a:rPr lang="en-GB" dirty="0" smtClean="0"/>
              <a:t>We have used our skills of observation and research to inform our own interpretation, which can be found on the following slides, with a full example on </a:t>
            </a:r>
            <a:r>
              <a:rPr lang="en-GB" smtClean="0"/>
              <a:t>slide 12.</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r>
              <a:rPr lang="en-GB" dirty="0" smtClean="0"/>
              <a:t>As a class or as individuals, have</a:t>
            </a:r>
            <a:r>
              <a:rPr lang="en-GB" baseline="0" dirty="0" smtClean="0"/>
              <a:t> a go at seeing what clues you can observe on the spout fragment above, and then use the image bank to look at the other types of pottery Roman pottery found within the Peterborough area. Were there any that were also ‘Flagons’? This will help you imagine the form or shape of the vessel the spout was once a part of.</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0ACD17C1-6EC1-4223-B631-11386424865C}" type="slidenum">
              <a:rPr lang="en-GB" smtClean="0"/>
              <a:t>10</a:t>
            </a:fld>
            <a:endParaRPr lang="en-GB"/>
          </a:p>
        </p:txBody>
      </p:sp>
    </p:spTree>
    <p:extLst>
      <p:ext uri="{BB962C8B-B14F-4D97-AF65-F5344CB8AC3E}">
        <p14:creationId xmlns:p14="http://schemas.microsoft.com/office/powerpoint/2010/main" val="2594747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When</a:t>
            </a:r>
            <a:r>
              <a:rPr lang="en-GB" baseline="0" dirty="0" smtClean="0"/>
              <a:t> archaeologists draw pottery, they divide the pot </a:t>
            </a:r>
            <a:r>
              <a:rPr lang="en-GB" dirty="0" smtClean="0"/>
              <a:t>into two halves,</a:t>
            </a:r>
            <a:r>
              <a:rPr lang="en-GB" baseline="0" dirty="0" smtClean="0"/>
              <a:t> shown by the line running down the middle of the pots silhouette.</a:t>
            </a:r>
            <a:r>
              <a:rPr lang="en-GB" dirty="0" smtClean="0"/>
              <a:t> The left side shows a cross section or cut away of the pot and demonstrates how thick the clay is all around the outside.</a:t>
            </a:r>
            <a:r>
              <a:rPr lang="en-GB" baseline="0" dirty="0" smtClean="0"/>
              <a:t> Archaeologists use measuring devices called callipers to carefully measure the thickness of the pot.</a:t>
            </a:r>
            <a:r>
              <a:rPr lang="en-GB" dirty="0" smtClean="0"/>
              <a:t> The right side of the drawing shows the surface of the pot and any decoration</a:t>
            </a:r>
            <a:r>
              <a:rPr lang="en-GB" baseline="0" dirty="0" smtClean="0"/>
              <a:t> that can be seen there. It isn’t very common of pots to survive intact over hundreds or even thousands of years, so sometimes we only have the fragments known as ‘sherds’ to work with. We piece the pot back together as best we can and then using our observations, research and a little imagination fill in the gaps.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You can learn all about how archaeologists draw with this fantastic resource from the Young Archaeologists Club https://www.yac-uk.org/userfiles/file/1429014915_Artefact_investigation.pdf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 </a:t>
            </a:r>
            <a:endParaRPr lang="en-GB" dirty="0" smtClean="0"/>
          </a:p>
          <a:p>
            <a:endParaRPr lang="en-GB" dirty="0"/>
          </a:p>
        </p:txBody>
      </p:sp>
      <p:sp>
        <p:nvSpPr>
          <p:cNvPr id="4" name="Slide Number Placeholder 3"/>
          <p:cNvSpPr>
            <a:spLocks noGrp="1"/>
          </p:cNvSpPr>
          <p:nvPr>
            <p:ph type="sldNum" sz="quarter" idx="10"/>
          </p:nvPr>
        </p:nvSpPr>
        <p:spPr/>
        <p:txBody>
          <a:bodyPr/>
          <a:lstStyle/>
          <a:p>
            <a:fld id="{0ACD17C1-6EC1-4223-B631-11386424865C}" type="slidenum">
              <a:rPr lang="en-GB" smtClean="0"/>
              <a:t>11</a:t>
            </a:fld>
            <a:endParaRPr lang="en-GB"/>
          </a:p>
        </p:txBody>
      </p:sp>
    </p:spTree>
    <p:extLst>
      <p:ext uri="{BB962C8B-B14F-4D97-AF65-F5344CB8AC3E}">
        <p14:creationId xmlns:p14="http://schemas.microsoft.com/office/powerpoint/2010/main" val="236314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have imagined the kinds of decoration this flagon may have had, we have used evidence from what we have observed and from our research to create this interpretation.  </a:t>
            </a:r>
            <a:r>
              <a:rPr lang="en-US" dirty="0">
                <a:cs typeface="+mn-lt"/>
              </a:rPr>
              <a:t/>
            </a:r>
            <a:br>
              <a:rPr lang="en-US" dirty="0">
                <a:cs typeface="+mn-lt"/>
              </a:rPr>
            </a:br>
            <a:r>
              <a:rPr lang="en-US" dirty="0">
                <a:cs typeface="+mn-lt"/>
              </a:rPr>
              <a:t/>
            </a:r>
            <a:br>
              <a:rPr lang="en-US" dirty="0">
                <a:cs typeface="+mn-lt"/>
              </a:rPr>
            </a:br>
            <a:r>
              <a:rPr lang="en-US" dirty="0">
                <a:cs typeface="+mn-lt"/>
              </a:rPr>
              <a:t>From the evidence we gathered through observation, we decided to add these decorations.</a:t>
            </a:r>
            <a:br>
              <a:rPr lang="en-US" dirty="0">
                <a:cs typeface="+mn-lt"/>
              </a:rPr>
            </a:br>
            <a:r>
              <a:rPr lang="en-US" dirty="0">
                <a:cs typeface="Calibri"/>
              </a:rPr>
              <a:t>The pot has been </a:t>
            </a:r>
            <a:r>
              <a:rPr lang="en-US" b="1" dirty="0">
                <a:cs typeface="Calibri"/>
              </a:rPr>
              <a:t>Colour Coated</a:t>
            </a:r>
            <a:r>
              <a:rPr lang="en-US" dirty="0">
                <a:cs typeface="Calibri"/>
              </a:rPr>
              <a:t> brown to match the evidence provided by the surviving spout. </a:t>
            </a:r>
            <a:r>
              <a:rPr lang="en-US" dirty="0">
                <a:cs typeface="+mn-lt"/>
              </a:rPr>
              <a:t/>
            </a:r>
            <a:br>
              <a:rPr lang="en-US" dirty="0">
                <a:cs typeface="+mn-lt"/>
              </a:rPr>
            </a:br>
            <a:r>
              <a:rPr lang="en-US" dirty="0">
                <a:cs typeface="Calibri"/>
              </a:rPr>
              <a:t>A '</a:t>
            </a:r>
            <a:r>
              <a:rPr lang="en-US" b="1" dirty="0">
                <a:cs typeface="Calibri"/>
              </a:rPr>
              <a:t>Rouletted</a:t>
            </a:r>
            <a:r>
              <a:rPr lang="en-US" dirty="0">
                <a:cs typeface="Calibri"/>
              </a:rPr>
              <a:t>' decoration has been added. Rouletting is the name given to the </a:t>
            </a:r>
            <a:r>
              <a:rPr lang="en-US" b="1" dirty="0"/>
              <a:t>incised</a:t>
            </a:r>
            <a:r>
              <a:rPr lang="en-US" dirty="0"/>
              <a:t> (</a:t>
            </a:r>
            <a:r>
              <a:rPr lang="en-US" dirty="0">
                <a:cs typeface="Calibri"/>
              </a:rPr>
              <a:t>cut) pattern running around the vessel. </a:t>
            </a:r>
            <a:endParaRPr lang="en-US" dirty="0"/>
          </a:p>
          <a:p>
            <a:r>
              <a:rPr lang="en-US" dirty="0"/>
              <a:t>In Archaeology the term </a:t>
            </a:r>
            <a:r>
              <a:rPr lang="en-US" b="1" dirty="0"/>
              <a:t>Rouletting</a:t>
            </a:r>
            <a:r>
              <a:rPr lang="en-US" dirty="0"/>
              <a:t> has been used interchangeably with and sometimes incorrectly in place of another technique known as '</a:t>
            </a:r>
            <a:r>
              <a:rPr lang="en-US" b="1" dirty="0"/>
              <a:t>Chattering</a:t>
            </a:r>
            <a:r>
              <a:rPr lang="en-US" dirty="0"/>
              <a:t>'. </a:t>
            </a:r>
            <a:endParaRPr lang="en-US" dirty="0">
              <a:cs typeface="Calibri"/>
            </a:endParaRPr>
          </a:p>
          <a:p>
            <a:endParaRPr lang="en-US" dirty="0">
              <a:cs typeface="Calibri"/>
            </a:endParaRPr>
          </a:p>
          <a:p>
            <a:r>
              <a:rPr lang="en-US" dirty="0">
                <a:cs typeface="Calibri"/>
              </a:rPr>
              <a:t>A </a:t>
            </a:r>
            <a:r>
              <a:rPr lang="en-US" b="1" dirty="0">
                <a:cs typeface="Calibri"/>
              </a:rPr>
              <a:t>Barbotine</a:t>
            </a:r>
            <a:r>
              <a:rPr lang="en-US" dirty="0">
                <a:cs typeface="Calibri"/>
              </a:rPr>
              <a:t> white slip decoration depicting a vine and grape (Scroll and Berry) motif common amongst </a:t>
            </a:r>
            <a:r>
              <a:rPr lang="en-US" b="1" dirty="0">
                <a:cs typeface="Calibri"/>
              </a:rPr>
              <a:t>Nene Valley Colour Coated Ware</a:t>
            </a:r>
            <a:r>
              <a:rPr lang="en-US" dirty="0">
                <a:cs typeface="Calibri"/>
              </a:rPr>
              <a:t> vessels of the 3rd-5th centuries AD has been painted or dripped onto the surface, the pattern used here has been copied from the pot shown earlier. Take a close look at the decorations, which was added first, the rouletting or the barbotine pattern? Being able to distinguish the sequence of events is an important skill for Archaeologists. </a:t>
            </a:r>
          </a:p>
          <a:p>
            <a:endParaRPr lang="en-US" dirty="0">
              <a:cs typeface="Calibri"/>
            </a:endParaRPr>
          </a:p>
          <a:p>
            <a:r>
              <a:rPr lang="en-US" dirty="0">
                <a:cs typeface="Calibri"/>
              </a:rPr>
              <a:t>To create a Rouletted pattern a thick toothed wheel is held against the pot as it is turned on the wheel, this creates a uniform ring of incisions around the pot. </a:t>
            </a:r>
            <a:r>
              <a:rPr lang="en-US" dirty="0"/>
              <a:t>(imagine a modern pizza cutter, with a thick cog where the blade would be) </a:t>
            </a:r>
            <a:endParaRPr lang="en-US" dirty="0">
              <a:cs typeface="Calibri"/>
            </a:endParaRPr>
          </a:p>
          <a:p>
            <a:endParaRPr lang="en-US" dirty="0">
              <a:cs typeface="Calibri"/>
            </a:endParaRPr>
          </a:p>
          <a:p>
            <a:r>
              <a:rPr lang="en-US" dirty="0">
                <a:cs typeface="Calibri"/>
              </a:rPr>
              <a:t>Chattering involves holding a trimming tool against the pot as it is turned on the wheel, as the pot turns the tool skips along the surface creating a similar but irregular pattern, sometimes described as 'rippled'. Have a look at the pattern created on this pot, is it uniform or irregular? Which technique do you think has been used? </a:t>
            </a:r>
          </a:p>
          <a:p>
            <a:endParaRPr lang="en-US" dirty="0">
              <a:cs typeface="Calibri"/>
            </a:endParaRPr>
          </a:p>
          <a:p>
            <a:r>
              <a:rPr lang="en-US" b="1" dirty="0">
                <a:cs typeface="Calibri"/>
              </a:rPr>
              <a:t>Our Observation</a:t>
            </a:r>
          </a:p>
          <a:p>
            <a:endParaRPr lang="en-US" dirty="0"/>
          </a:p>
          <a:p>
            <a:r>
              <a:rPr lang="en-US" dirty="0"/>
              <a:t>The first step we took, was to examine the part of the pot that has survived. The observations we make of objects can tells us a lot about what they may have looked like or their uses.</a:t>
            </a:r>
            <a:r>
              <a:rPr lang="en-US" dirty="0">
                <a:cs typeface="+mn-lt"/>
              </a:rPr>
              <a:t/>
            </a:r>
            <a:br>
              <a:rPr lang="en-US" dirty="0">
                <a:cs typeface="+mn-lt"/>
              </a:rPr>
            </a:br>
            <a:r>
              <a:rPr lang="en-US" dirty="0"/>
              <a:t>We decided that the pot was made of a fine clay material and that no course inclusions had been added. The core of the pot and areas of ware are a brownish yellow, the surfaces of the object however are a dark brown, This tells us that this pot has been </a:t>
            </a:r>
            <a:r>
              <a:rPr lang="en-US" dirty="0" err="1"/>
              <a:t>colour</a:t>
            </a:r>
            <a:r>
              <a:rPr lang="en-US" dirty="0"/>
              <a:t>-coated (dipped and coated in a darker clay mixture). The spout has a narrow neck and separated from the rim by a slight flange (a surface that sticks out from an object) with tall concave rim that is simply decorated created by </a:t>
            </a:r>
            <a:r>
              <a:rPr lang="en-US" dirty="0" err="1"/>
              <a:t>moulding</a:t>
            </a:r>
            <a:r>
              <a:rPr lang="en-US" dirty="0"/>
              <a:t> the clay into rings and grooves, more clay has been added over the top to create the face attached to the spout. The face is very detailed, showing an individual with a richly decorated headdress, unlike some of the others we have looked at, we cannot see any sign of painted decoration on the face.</a:t>
            </a:r>
            <a:endParaRPr lang="en-US" dirty="0">
              <a:cs typeface="Calibri"/>
            </a:endParaRPr>
          </a:p>
        </p:txBody>
      </p:sp>
      <p:sp>
        <p:nvSpPr>
          <p:cNvPr id="4" name="Slide Number Placeholder 3"/>
          <p:cNvSpPr>
            <a:spLocks noGrp="1"/>
          </p:cNvSpPr>
          <p:nvPr>
            <p:ph type="sldNum" sz="quarter" idx="5"/>
          </p:nvPr>
        </p:nvSpPr>
        <p:spPr/>
        <p:txBody>
          <a:bodyPr/>
          <a:lstStyle/>
          <a:p>
            <a:fld id="{0ACD17C1-6EC1-4223-B631-11386424865C}" type="slidenum">
              <a:t>12</a:t>
            </a:fld>
            <a:endParaRPr lang="en-GB"/>
          </a:p>
        </p:txBody>
      </p:sp>
    </p:spTree>
    <p:extLst>
      <p:ext uri="{BB962C8B-B14F-4D97-AF65-F5344CB8AC3E}">
        <p14:creationId xmlns:p14="http://schemas.microsoft.com/office/powerpoint/2010/main" val="3836679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have added some handles to our Flagon to make is easier to hold based on other types of Roman flagons, but this is just one interpretation. What shape and form do you think this vessel would have had? </a:t>
            </a:r>
          </a:p>
          <a:p>
            <a:endParaRPr lang="en-GB" baseline="0" dirty="0" smtClean="0"/>
          </a:p>
          <a:p>
            <a:r>
              <a:rPr lang="en-GB" baseline="0" dirty="0" smtClean="0"/>
              <a:t>You can find this sheet on our resources page, available to download and use as a colouring in sheet. https://peterboroughmuseum.org.uk/files/museumArtGallery/Design-a-Roman-Face-Spouted-Flagon.pdf</a:t>
            </a:r>
          </a:p>
          <a:p>
            <a:endParaRPr lang="en-GB" dirty="0"/>
          </a:p>
        </p:txBody>
      </p:sp>
      <p:sp>
        <p:nvSpPr>
          <p:cNvPr id="4" name="Slide Number Placeholder 3"/>
          <p:cNvSpPr>
            <a:spLocks noGrp="1"/>
          </p:cNvSpPr>
          <p:nvPr>
            <p:ph type="sldNum" sz="quarter" idx="10"/>
          </p:nvPr>
        </p:nvSpPr>
        <p:spPr/>
        <p:txBody>
          <a:bodyPr/>
          <a:lstStyle/>
          <a:p>
            <a:fld id="{0ACD17C1-6EC1-4223-B631-11386424865C}" type="slidenum">
              <a:rPr lang="en-GB" smtClean="0"/>
              <a:t>13</a:t>
            </a:fld>
            <a:endParaRPr lang="en-GB"/>
          </a:p>
        </p:txBody>
      </p:sp>
    </p:spTree>
    <p:extLst>
      <p:ext uri="{BB962C8B-B14F-4D97-AF65-F5344CB8AC3E}">
        <p14:creationId xmlns:p14="http://schemas.microsoft.com/office/powerpoint/2010/main" val="2694935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To</a:t>
            </a:r>
            <a:r>
              <a:rPr lang="en-GB" baseline="0" dirty="0" smtClean="0"/>
              <a:t> the south west of Peterborough sits the Roman town of Durobrivae. Today the town is hidden under fields, roads and villages, the once bustling walled town with sprawling industrial suburbs lies quietly underneath the ground. But the signs are there if you look closely, and dig a little under the ground and you will find objects sealed for thousands of years. In this resource, you will find some of the Pottery that has been discovered in this area, which was produced in and around the Roman town.</a:t>
            </a:r>
          </a:p>
          <a:p>
            <a:endParaRPr lang="en-GB" baseline="0" dirty="0" smtClean="0"/>
          </a:p>
          <a:p>
            <a:r>
              <a:rPr lang="en-GB" b="1" dirty="0" smtClean="0"/>
              <a:t>Object:</a:t>
            </a:r>
            <a:r>
              <a:rPr lang="en-GB" b="1" baseline="0" dirty="0" smtClean="0"/>
              <a:t> </a:t>
            </a:r>
            <a:r>
              <a:rPr lang="en-GB" baseline="0" dirty="0" smtClean="0"/>
              <a:t>An Indented (folded) Beaker.  Lower Nene Valley Colour Coated Ware. These objects are drinking vessels, possibly used for wine. Archaeologists think that the impressions are designed to help you hold to beaker, by giving your fingers and thumb something to grip. This is very helpful if the beakers become wet and slipper, or depending on how much you are drinking. Some have also suggested that the wells created between the depressions help to capture any bits or sediments that may have been in your drink, preventing an unpleasant drinking experience.</a:t>
            </a:r>
            <a:endParaRPr lang="en-GB" dirty="0"/>
          </a:p>
        </p:txBody>
      </p:sp>
      <p:sp>
        <p:nvSpPr>
          <p:cNvPr id="4" name="Slide Number Placeholder 3"/>
          <p:cNvSpPr>
            <a:spLocks noGrp="1"/>
          </p:cNvSpPr>
          <p:nvPr>
            <p:ph type="sldNum" sz="quarter" idx="10"/>
          </p:nvPr>
        </p:nvSpPr>
        <p:spPr/>
        <p:txBody>
          <a:bodyPr/>
          <a:lstStyle/>
          <a:p>
            <a:fld id="{0ACD17C1-6EC1-4223-B631-11386424865C}" type="slidenum">
              <a:rPr lang="en-GB" smtClean="0"/>
              <a:t>2</a:t>
            </a:fld>
            <a:endParaRPr lang="en-GB"/>
          </a:p>
        </p:txBody>
      </p:sp>
    </p:spTree>
    <p:extLst>
      <p:ext uri="{BB962C8B-B14F-4D97-AF65-F5344CB8AC3E}">
        <p14:creationId xmlns:p14="http://schemas.microsoft.com/office/powerpoint/2010/main" val="25362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Object: </a:t>
            </a:r>
            <a:r>
              <a:rPr lang="en-GB" dirty="0" smtClean="0"/>
              <a:t>A</a:t>
            </a:r>
            <a:r>
              <a:rPr lang="en-GB" baseline="0" dirty="0" smtClean="0"/>
              <a:t> globular Beaker with rouletted and Barbotine painted decoration. </a:t>
            </a:r>
            <a:r>
              <a:rPr lang="en-GB" dirty="0" smtClean="0"/>
              <a:t>Lower Nene Valley Colour Coated Ware. Another drinking vessel, though</a:t>
            </a:r>
            <a:r>
              <a:rPr lang="en-GB" baseline="0" dirty="0" smtClean="0"/>
              <a:t> this type of beaker does not have the indented handholds like the last. The white decoration is a white clay, which is piped onto the surface like icing a cake, the design shows grapes on a vine. Because of the large body and narrow base, it will fall and lie at an angle if knocked over, preventing lots of the liquid from spilling out. Whether this was on purpose or not, we do not know, but we think this is a brilliant design perk. If you look closely at the base of this pot, you can see areas of light orange. This is where the Roman potter held the pot, as they dipped it within a coloured slip, this is where they get their name ‘colour coated’. Sometimes it is possible to see the finger prints of the potter, captured within the colour coating and preserved for over one thousand years.</a:t>
            </a:r>
            <a:endParaRPr lang="en-GB" dirty="0"/>
          </a:p>
        </p:txBody>
      </p:sp>
      <p:sp>
        <p:nvSpPr>
          <p:cNvPr id="4" name="Slide Number Placeholder 3"/>
          <p:cNvSpPr>
            <a:spLocks noGrp="1"/>
          </p:cNvSpPr>
          <p:nvPr>
            <p:ph type="sldNum" sz="quarter" idx="10"/>
          </p:nvPr>
        </p:nvSpPr>
        <p:spPr/>
        <p:txBody>
          <a:bodyPr/>
          <a:lstStyle/>
          <a:p>
            <a:fld id="{0ACD17C1-6EC1-4223-B631-11386424865C}" type="slidenum">
              <a:rPr lang="en-GB" smtClean="0"/>
              <a:t>3</a:t>
            </a:fld>
            <a:endParaRPr lang="en-GB"/>
          </a:p>
        </p:txBody>
      </p:sp>
    </p:spTree>
    <p:extLst>
      <p:ext uri="{BB962C8B-B14F-4D97-AF65-F5344CB8AC3E}">
        <p14:creationId xmlns:p14="http://schemas.microsoft.com/office/powerpoint/2010/main" val="243939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Object: </a:t>
            </a:r>
            <a:r>
              <a:rPr lang="en-GB" dirty="0" smtClean="0"/>
              <a:t>A ‘Hunt</a:t>
            </a:r>
            <a:r>
              <a:rPr lang="en-GB" baseline="0" dirty="0" smtClean="0"/>
              <a:t> </a:t>
            </a:r>
            <a:r>
              <a:rPr lang="en-GB" dirty="0" smtClean="0"/>
              <a:t>Cup’ Beaker.</a:t>
            </a:r>
            <a:r>
              <a:rPr lang="en-GB" baseline="0" dirty="0" smtClean="0"/>
              <a:t> </a:t>
            </a:r>
            <a:r>
              <a:rPr lang="en-GB" dirty="0" smtClean="0"/>
              <a:t>Barbotine</a:t>
            </a:r>
            <a:r>
              <a:rPr lang="en-GB" baseline="0" dirty="0" smtClean="0"/>
              <a:t> decoration around the body depicts a hare being chased by a hound</a:t>
            </a:r>
            <a:r>
              <a:rPr lang="en-GB" dirty="0" smtClean="0"/>
              <a:t>. Lower Nene Valley Colour Coated Ware. Like the other two vessels,</a:t>
            </a:r>
            <a:r>
              <a:rPr lang="en-GB" baseline="0" dirty="0" smtClean="0"/>
              <a:t> these beakers were also used for drinking. The style of decoration on this vessels is common to those that were being produced along the Rhine near modern day Cologne in Germany in the 1</a:t>
            </a:r>
            <a:r>
              <a:rPr lang="en-GB" baseline="30000" dirty="0" smtClean="0"/>
              <a:t>st</a:t>
            </a:r>
            <a:r>
              <a:rPr lang="en-GB" baseline="0" dirty="0" smtClean="0"/>
              <a:t> C AD. It is believed that potters from this area migrated and settled at Durobrivae, bringing their style and pottery techniques with them. By the 2</a:t>
            </a:r>
            <a:r>
              <a:rPr lang="en-GB" baseline="30000" dirty="0" smtClean="0"/>
              <a:t>nd</a:t>
            </a:r>
            <a:r>
              <a:rPr lang="en-GB" baseline="0" dirty="0" smtClean="0"/>
              <a:t> C AD Hunt Cups like the example above, were being produced at Durobrivae and exported throughout Roman Britain. </a:t>
            </a:r>
            <a:endParaRPr lang="en-GB" dirty="0"/>
          </a:p>
        </p:txBody>
      </p:sp>
      <p:sp>
        <p:nvSpPr>
          <p:cNvPr id="4" name="Slide Number Placeholder 3"/>
          <p:cNvSpPr>
            <a:spLocks noGrp="1"/>
          </p:cNvSpPr>
          <p:nvPr>
            <p:ph type="sldNum" sz="quarter" idx="10"/>
          </p:nvPr>
        </p:nvSpPr>
        <p:spPr/>
        <p:txBody>
          <a:bodyPr/>
          <a:lstStyle/>
          <a:p>
            <a:fld id="{0ACD17C1-6EC1-4223-B631-11386424865C}" type="slidenum">
              <a:rPr lang="en-GB" smtClean="0"/>
              <a:t>4</a:t>
            </a:fld>
            <a:endParaRPr lang="en-GB"/>
          </a:p>
        </p:txBody>
      </p:sp>
    </p:spTree>
    <p:extLst>
      <p:ext uri="{BB962C8B-B14F-4D97-AF65-F5344CB8AC3E}">
        <p14:creationId xmlns:p14="http://schemas.microsoft.com/office/powerpoint/2010/main" val="3803933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a:t>
            </a:r>
            <a:r>
              <a:rPr lang="en-US" dirty="0"/>
              <a:t> Large buff </a:t>
            </a:r>
            <a:r>
              <a:rPr lang="en-US" dirty="0" err="1"/>
              <a:t>colour</a:t>
            </a:r>
            <a:r>
              <a:rPr lang="en-US" dirty="0"/>
              <a:t> coated Jar. Rouletted decoration surrounds the body with two parallel lines on the upper portion and three along the lower body. Barbotine scene depicting gladiator and beast. Abstract painted design of landscape completes barbotine scene. Lower portion and internal surface of jar </a:t>
            </a:r>
            <a:r>
              <a:rPr lang="en-US" dirty="0" err="1"/>
              <a:t>colour</a:t>
            </a:r>
            <a:r>
              <a:rPr lang="en-US" dirty="0"/>
              <a:t> coated in dark brown. Part of the George Wyman Abbott collection. G.W.A.40.</a:t>
            </a:r>
            <a:endParaRPr lang="en-US" dirty="0">
              <a:cs typeface="Calibri"/>
            </a:endParaRPr>
          </a:p>
        </p:txBody>
      </p:sp>
      <p:sp>
        <p:nvSpPr>
          <p:cNvPr id="4" name="Slide Number Placeholder 3"/>
          <p:cNvSpPr>
            <a:spLocks noGrp="1"/>
          </p:cNvSpPr>
          <p:nvPr>
            <p:ph type="sldNum" sz="quarter" idx="5"/>
          </p:nvPr>
        </p:nvSpPr>
        <p:spPr/>
        <p:txBody>
          <a:bodyPr/>
          <a:lstStyle/>
          <a:p>
            <a:fld id="{0ACD17C1-6EC1-4223-B631-11386424865C}" type="slidenum">
              <a:rPr lang="en-GB"/>
              <a:t>5</a:t>
            </a:fld>
            <a:endParaRPr lang="en-GB"/>
          </a:p>
        </p:txBody>
      </p:sp>
    </p:spTree>
    <p:extLst>
      <p:ext uri="{BB962C8B-B14F-4D97-AF65-F5344CB8AC3E}">
        <p14:creationId xmlns:p14="http://schemas.microsoft.com/office/powerpoint/2010/main" val="2121735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Object:</a:t>
            </a:r>
            <a:r>
              <a:rPr lang="en-US" dirty="0" smtClean="0"/>
              <a:t> A</a:t>
            </a:r>
            <a:r>
              <a:rPr lang="en-US" baseline="0" dirty="0" smtClean="0"/>
              <a:t> sherd of a Lower Nene Valley Colour Coated vessel. The sherd shows the Roman god Jupiter Dolichenus, which has been painted onto the surface. Jupiter Dolichenus was worshiped by a mysterious cult throughout the Roman Empire, the god is recognisable by his beard and double headed axe.</a:t>
            </a:r>
          </a:p>
          <a:p>
            <a:endParaRPr lang="en-US" baseline="0" dirty="0" smtClean="0"/>
          </a:p>
          <a:p>
            <a:r>
              <a:rPr lang="en-US" b="1" baseline="0" dirty="0" smtClean="0"/>
              <a:t>Sherd: </a:t>
            </a:r>
            <a:r>
              <a:rPr lang="en-US" baseline="0" dirty="0" smtClean="0"/>
              <a:t>A single piece of broken pottery is known as a ‘sherd’</a:t>
            </a:r>
            <a:endParaRPr lang="en-GB" dirty="0"/>
          </a:p>
        </p:txBody>
      </p:sp>
      <p:sp>
        <p:nvSpPr>
          <p:cNvPr id="4" name="Slide Number Placeholder 3"/>
          <p:cNvSpPr>
            <a:spLocks noGrp="1"/>
          </p:cNvSpPr>
          <p:nvPr>
            <p:ph type="sldNum" sz="quarter" idx="10"/>
          </p:nvPr>
        </p:nvSpPr>
        <p:spPr/>
        <p:txBody>
          <a:bodyPr/>
          <a:lstStyle/>
          <a:p>
            <a:fld id="{0ACD17C1-6EC1-4223-B631-11386424865C}" type="slidenum">
              <a:rPr lang="en-GB" smtClean="0"/>
              <a:t>6</a:t>
            </a:fld>
            <a:endParaRPr lang="en-GB"/>
          </a:p>
        </p:txBody>
      </p:sp>
    </p:spTree>
    <p:extLst>
      <p:ext uri="{BB962C8B-B14F-4D97-AF65-F5344CB8AC3E}">
        <p14:creationId xmlns:p14="http://schemas.microsoft.com/office/powerpoint/2010/main" val="292746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Object:</a:t>
            </a:r>
            <a:r>
              <a:rPr lang="en-GB"/>
              <a:t> Ring-necked Flagon. Cream fabric. Reeded handle. Discovered at Chester House Farm, </a:t>
            </a:r>
            <a:r>
              <a:rPr lang="en-GB" err="1"/>
              <a:t>Irchester</a:t>
            </a:r>
            <a:r>
              <a:rPr lang="en-GB"/>
              <a:t>, Northants by William </a:t>
            </a:r>
            <a:r>
              <a:rPr lang="en-GB" err="1"/>
              <a:t>Copepers</a:t>
            </a:r>
            <a:r>
              <a:rPr lang="en-GB"/>
              <a:t>. Inscription on body of vessel reads "I was dug out of the [unknown] by William [</a:t>
            </a:r>
            <a:r>
              <a:rPr lang="en-GB" i="1" err="1"/>
              <a:t>Copepers</a:t>
            </a:r>
            <a:r>
              <a:rPr lang="en-GB"/>
              <a:t>] on Christmas Day, 1839"</a:t>
            </a:r>
            <a:r>
              <a:rPr lang="en-GB">
                <a:cs typeface="+mn-lt"/>
              </a:rPr>
              <a:t/>
            </a:r>
            <a:br>
              <a:rPr lang="en-GB">
                <a:cs typeface="+mn-lt"/>
              </a:rPr>
            </a:br>
            <a:r>
              <a:rPr lang="en-GB" b="1">
                <a:cs typeface="Calibri"/>
              </a:rPr>
              <a:t>Object Number: </a:t>
            </a:r>
            <a:r>
              <a:rPr lang="en-GB">
                <a:cs typeface="Calibri"/>
              </a:rPr>
              <a:t>L47 Object handlist (L 47 CMS)</a:t>
            </a:r>
            <a:endParaRPr lang="en-US"/>
          </a:p>
        </p:txBody>
      </p:sp>
      <p:sp>
        <p:nvSpPr>
          <p:cNvPr id="4" name="Slide Number Placeholder 3"/>
          <p:cNvSpPr>
            <a:spLocks noGrp="1"/>
          </p:cNvSpPr>
          <p:nvPr>
            <p:ph type="sldNum" sz="quarter" idx="5"/>
          </p:nvPr>
        </p:nvSpPr>
        <p:spPr/>
        <p:txBody>
          <a:bodyPr/>
          <a:lstStyle/>
          <a:p>
            <a:fld id="{0ACD17C1-6EC1-4223-B631-11386424865C}" type="slidenum">
              <a:rPr lang="en-GB"/>
              <a:t>7</a:t>
            </a:fld>
            <a:endParaRPr lang="en-GB"/>
          </a:p>
        </p:txBody>
      </p:sp>
    </p:spTree>
    <p:extLst>
      <p:ext uri="{BB962C8B-B14F-4D97-AF65-F5344CB8AC3E}">
        <p14:creationId xmlns:p14="http://schemas.microsoft.com/office/powerpoint/2010/main" val="239200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Object:</a:t>
            </a:r>
            <a:r>
              <a:rPr lang="en-US"/>
              <a:t> Fragment of Mortarium rim with painted inscription by maker "SENNIANVS DVROBRIVIS VRIT". Part of the George Wyman </a:t>
            </a:r>
            <a:r>
              <a:rPr lang="en-US" err="1"/>
              <a:t>abbott</a:t>
            </a:r>
            <a:r>
              <a:rPr lang="en-US"/>
              <a:t> collection. G.W.A.158.</a:t>
            </a:r>
            <a:r>
              <a:rPr lang="en-US">
                <a:cs typeface="+mn-lt"/>
              </a:rPr>
              <a:t/>
            </a:r>
            <a:br>
              <a:rPr lang="en-US">
                <a:cs typeface="+mn-lt"/>
              </a:rPr>
            </a:br>
            <a:r>
              <a:rPr lang="en-US">
                <a:cs typeface="+mn-lt"/>
              </a:rPr>
              <a:t/>
            </a:r>
            <a:br>
              <a:rPr lang="en-US">
                <a:cs typeface="+mn-lt"/>
              </a:rPr>
            </a:br>
            <a:r>
              <a:rPr lang="en-US"/>
              <a:t>The inscription "SENNIANVS DVROBRIVIS VRIT" means </a:t>
            </a:r>
            <a:r>
              <a:rPr lang="en-US" err="1"/>
              <a:t>Sennianus</a:t>
            </a:r>
            <a:r>
              <a:rPr lang="en-US"/>
              <a:t> fired this at </a:t>
            </a:r>
            <a:r>
              <a:rPr lang="en-US" err="1"/>
              <a:t>Durobrivae</a:t>
            </a:r>
            <a:r>
              <a:rPr lang="en-US"/>
              <a:t>. SENNIANVS is the name of the potter who made this Mortarium, "DVROBRIVIS" is the name of the small roman town to the West of Peterborough, </a:t>
            </a:r>
            <a:r>
              <a:rPr lang="en-US" err="1"/>
              <a:t>and"VRIT</a:t>
            </a:r>
            <a:r>
              <a:rPr lang="en-US"/>
              <a:t>" comes from the </a:t>
            </a:r>
            <a:r>
              <a:rPr lang="en-US" err="1"/>
              <a:t>latin</a:t>
            </a:r>
            <a:r>
              <a:rPr lang="en-US"/>
              <a:t> </a:t>
            </a:r>
            <a:r>
              <a:rPr lang="en-US" err="1"/>
              <a:t>uro</a:t>
            </a:r>
            <a:r>
              <a:rPr lang="en-US"/>
              <a:t> meaning to burn. </a:t>
            </a:r>
            <a:r>
              <a:rPr lang="en-US">
                <a:cs typeface="+mn-lt"/>
              </a:rPr>
              <a:t/>
            </a:r>
            <a:br>
              <a:rPr lang="en-US">
                <a:cs typeface="+mn-lt"/>
              </a:rPr>
            </a:br>
            <a:r>
              <a:rPr lang="en-US">
                <a:cs typeface="+mn-lt"/>
              </a:rPr>
              <a:t/>
            </a:r>
            <a:br>
              <a:rPr lang="en-US">
                <a:cs typeface="+mn-lt"/>
              </a:rPr>
            </a:br>
            <a:r>
              <a:rPr lang="en-US"/>
              <a:t>Did you notice the different spellings of the potters name? This is no mistake, the Roman alphabet consisted of 23 letters unlike the 26 we use today, because of this, certain sounds were represented by the same symbol. For example there was no distinction between the vowel "U" and the consonant "V", the symbol V is used to represent both sounds. Take the famous general Julius Caesar, their name would have been written IVLIVS CAESAR. Take a closer look at the Roman spelling of Julius – IVLIVS, what other letter is missing and can you work out which symbol is used to represent both sounds? </a:t>
            </a:r>
            <a:r>
              <a:rPr lang="en-US">
                <a:cs typeface="+mn-lt"/>
              </a:rPr>
              <a:t/>
            </a:r>
            <a:br>
              <a:rPr lang="en-US">
                <a:cs typeface="+mn-lt"/>
              </a:rPr>
            </a:br>
            <a:r>
              <a:rPr lang="en-US">
                <a:cs typeface="+mn-lt"/>
              </a:rPr>
              <a:t/>
            </a:r>
            <a:br>
              <a:rPr lang="en-US">
                <a:cs typeface="+mn-lt"/>
              </a:rPr>
            </a:br>
            <a:r>
              <a:rPr lang="en-US"/>
              <a:t>Latin</a:t>
            </a:r>
            <a:r>
              <a:rPr lang="en-US">
                <a:cs typeface="Calibri"/>
              </a:rPr>
              <a:t> Alphabets like the modern English Alphabet are still in use today, which is why we can easily </a:t>
            </a:r>
            <a:r>
              <a:rPr lang="en-GB">
                <a:cs typeface="Calibri"/>
              </a:rPr>
              <a:t>recognise</a:t>
            </a:r>
            <a:r>
              <a:rPr lang="en-US">
                <a:cs typeface="Calibri"/>
              </a:rPr>
              <a:t> and read the letters on the </a:t>
            </a:r>
            <a:r>
              <a:rPr lang="en-US" err="1">
                <a:cs typeface="Calibri"/>
              </a:rPr>
              <a:t>mortaria</a:t>
            </a:r>
            <a:r>
              <a:rPr lang="en-US">
                <a:cs typeface="Calibri"/>
              </a:rPr>
              <a:t> above. Just as our writing system developed from the Roman Latin, the Roman Latin system developed from other alphabets too, with the earliest example of Roman Latin dating to the 7th Century BCE (700BCE – 601BCE). This means that the Latin Alphabet has been in use for around 2700 years! But Roman Latin can trace it's development further back in time, having developed from the Alphabets of the Etruscans, Greeks, Phoenicians, Proto-Sinaitic and even Egyptian Hieroglyphs. You can see the evolution of the alphabet in this article by the World Economic Forum, use the wonderful chart by Matt Baker to compare the alphabet as it develops</a:t>
            </a:r>
            <a:r>
              <a:rPr lang="en-US"/>
              <a:t> </a:t>
            </a:r>
            <a:r>
              <a:rPr lang="en-US">
                <a:hlinkClick r:id="rId3"/>
              </a:rPr>
              <a:t>https://www.weforum.org/agenda/2022/01/greek-latin-evolution-alphabet-language/</a:t>
            </a:r>
            <a:r>
              <a:rPr lang="en-US"/>
              <a:t> </a:t>
            </a:r>
            <a:endParaRPr lang="en-US">
              <a:cs typeface="Calibri"/>
            </a:endParaRPr>
          </a:p>
        </p:txBody>
      </p:sp>
      <p:sp>
        <p:nvSpPr>
          <p:cNvPr id="4" name="Slide Number Placeholder 3"/>
          <p:cNvSpPr>
            <a:spLocks noGrp="1"/>
          </p:cNvSpPr>
          <p:nvPr>
            <p:ph type="sldNum" sz="quarter" idx="5"/>
          </p:nvPr>
        </p:nvSpPr>
        <p:spPr/>
        <p:txBody>
          <a:bodyPr/>
          <a:lstStyle/>
          <a:p>
            <a:fld id="{0ACD17C1-6EC1-4223-B631-11386424865C}" type="slidenum">
              <a:rPr lang="en-GB"/>
              <a:t>8</a:t>
            </a:fld>
            <a:endParaRPr lang="en-GB"/>
          </a:p>
        </p:txBody>
      </p:sp>
    </p:spTree>
    <p:extLst>
      <p:ext uri="{BB962C8B-B14F-4D97-AF65-F5344CB8AC3E}">
        <p14:creationId xmlns:p14="http://schemas.microsoft.com/office/powerpoint/2010/main" val="65565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Object: </a:t>
            </a:r>
            <a:r>
              <a:rPr lang="en-GB"/>
              <a:t>Roman anthropomorphic spouts. These faces would have formed the decorative spout to a larger vessel. Top Left: L95 &amp; or L104. Top Right: L102. RB Facemask, female from river mud at Castor. Traces of painted hair, eyes and eyebrows. Location: unknown. Bottom Left: L93 Female head. Face-spout. Features, hair, etc., in brown paint. Castor 1821-23. E.T. Artis Collections.</a:t>
            </a:r>
            <a:r>
              <a:rPr lang="en-GB">
                <a:cs typeface="+mn-lt"/>
              </a:rPr>
              <a:t/>
            </a:r>
            <a:br>
              <a:rPr lang="en-GB">
                <a:cs typeface="+mn-lt"/>
              </a:rPr>
            </a:br>
            <a:endParaRPr lang="en-GB" b="1">
              <a:cs typeface="Calibri"/>
            </a:endParaRPr>
          </a:p>
        </p:txBody>
      </p:sp>
      <p:sp>
        <p:nvSpPr>
          <p:cNvPr id="4" name="Slide Number Placeholder 3"/>
          <p:cNvSpPr>
            <a:spLocks noGrp="1"/>
          </p:cNvSpPr>
          <p:nvPr>
            <p:ph type="sldNum" sz="quarter" idx="5"/>
          </p:nvPr>
        </p:nvSpPr>
        <p:spPr/>
        <p:txBody>
          <a:bodyPr/>
          <a:lstStyle/>
          <a:p>
            <a:fld id="{0ACD17C1-6EC1-4223-B631-11386424865C}" type="slidenum">
              <a:rPr lang="en-GB"/>
              <a:t>9</a:t>
            </a:fld>
            <a:endParaRPr lang="en-GB"/>
          </a:p>
        </p:txBody>
      </p:sp>
    </p:spTree>
    <p:extLst>
      <p:ext uri="{BB962C8B-B14F-4D97-AF65-F5344CB8AC3E}">
        <p14:creationId xmlns:p14="http://schemas.microsoft.com/office/powerpoint/2010/main" val="190861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D3B3BEE-D4F2-462E-A52F-DD972A55B466}"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328052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3B3BEE-D4F2-462E-A52F-DD972A55B466}"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3827735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3B3BEE-D4F2-462E-A52F-DD972A55B466}"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4116626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80104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5856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5439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1093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8280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7074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267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40741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D3B3BEE-D4F2-462E-A52F-DD972A55B466}"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2602863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859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34054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36505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3B3BEE-D4F2-462E-A52F-DD972A55B466}" type="datetimeFigureOut">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34840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D3B3BEE-D4F2-462E-A52F-DD972A55B466}"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294793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D3B3BEE-D4F2-462E-A52F-DD972A55B466}" type="datetimeFigureOut">
              <a:rPr lang="en-GB" smtClean="0"/>
              <a:t>17/10/2023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2920937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D3B3BEE-D4F2-462E-A52F-DD972A55B466}" type="datetimeFigureOut">
              <a:rPr lang="en-GB" smtClean="0"/>
              <a:t>17/10/2023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3122519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3B3BEE-D4F2-462E-A52F-DD972A55B466}" type="datetimeFigureOut">
              <a:rPr lang="en-GB" smtClean="0"/>
              <a:t>17/10/2023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355881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3B3BEE-D4F2-462E-A52F-DD972A55B466}"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29945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3B3BEE-D4F2-462E-A52F-DD972A55B466}" type="datetimeFigureOut">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CCC0D73-D8F0-46CA-B1C3-9FC02F7DC464}" type="slidenum">
              <a:rPr lang="en-GB" smtClean="0"/>
              <a:t>‹#›</a:t>
            </a:fld>
            <a:endParaRPr lang="en-GB"/>
          </a:p>
        </p:txBody>
      </p:sp>
    </p:spTree>
    <p:extLst>
      <p:ext uri="{BB962C8B-B14F-4D97-AF65-F5344CB8AC3E}">
        <p14:creationId xmlns:p14="http://schemas.microsoft.com/office/powerpoint/2010/main" val="2965436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B3BEE-D4F2-462E-A52F-DD972A55B466}" type="datetimeFigureOut">
              <a:rPr lang="en-GB" smtClean="0"/>
              <a:t>17/10/2023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CC0D73-D8F0-46CA-B1C3-9FC02F7DC464}" type="slidenum">
              <a:rPr lang="en-GB" smtClean="0"/>
              <a:t>‹#›</a:t>
            </a:fld>
            <a:endParaRPr lang="en-GB"/>
          </a:p>
        </p:txBody>
      </p:sp>
    </p:spTree>
    <p:extLst>
      <p:ext uri="{BB962C8B-B14F-4D97-AF65-F5344CB8AC3E}">
        <p14:creationId xmlns:p14="http://schemas.microsoft.com/office/powerpoint/2010/main" val="2747976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101091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creativecommons.org/licenses/by-nc-nd/4.0/"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262B"/>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1EB1C6A9-D182-8E92-2E27-77582A3D94A2}"/>
              </a:ext>
            </a:extLst>
          </p:cNvPr>
          <p:cNvSpPr/>
          <p:nvPr/>
        </p:nvSpPr>
        <p:spPr>
          <a:xfrm>
            <a:off x="-2" y="1385452"/>
            <a:ext cx="12192000" cy="4403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xmlns="" id="{62C4966B-97C8-3869-573B-618B881C82BD}"/>
              </a:ext>
            </a:extLst>
          </p:cNvPr>
          <p:cNvSpPr txBox="1"/>
          <p:nvPr/>
        </p:nvSpPr>
        <p:spPr>
          <a:xfrm>
            <a:off x="326573" y="118135"/>
            <a:ext cx="8265238" cy="20159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700" b="1">
                <a:solidFill>
                  <a:schemeClr val="bg1"/>
                </a:solidFill>
                <a:latin typeface="Tahoma"/>
                <a:ea typeface="Tahoma"/>
                <a:cs typeface="Calibri"/>
              </a:rPr>
              <a:t>Roman Pottery</a:t>
            </a:r>
            <a:endParaRPr lang="en-GB">
              <a:solidFill>
                <a:schemeClr val="bg1"/>
              </a:solidFill>
              <a:latin typeface="Calibri" panose="020F0502020204030204"/>
              <a:ea typeface="Tahoma"/>
              <a:cs typeface="Calibri"/>
            </a:endParaRPr>
          </a:p>
          <a:p>
            <a:r>
              <a:rPr lang="en-GB" sz="2100" b="1">
                <a:solidFill>
                  <a:srgbClr val="24262B"/>
                </a:solidFill>
                <a:latin typeface="Tahoma"/>
                <a:ea typeface="Tahoma"/>
                <a:cs typeface="Calibri"/>
              </a:rPr>
              <a:t/>
            </a:r>
            <a:br>
              <a:rPr lang="en-GB" sz="2100" b="1">
                <a:solidFill>
                  <a:srgbClr val="24262B"/>
                </a:solidFill>
                <a:latin typeface="Tahoma"/>
                <a:ea typeface="Tahoma"/>
                <a:cs typeface="Calibri"/>
              </a:rPr>
            </a:br>
            <a:r>
              <a:rPr lang="en-GB" sz="3700" b="1">
                <a:solidFill>
                  <a:srgbClr val="24262B"/>
                </a:solidFill>
                <a:latin typeface="Tahoma"/>
                <a:ea typeface="Tahoma"/>
                <a:cs typeface="Calibri"/>
              </a:rPr>
              <a:t>Image bank for schools</a:t>
            </a:r>
            <a:endParaRPr lang="en-GB" sz="3700">
              <a:cs typeface="Calibri"/>
            </a:endParaRPr>
          </a:p>
        </p:txBody>
      </p:sp>
      <p:sp>
        <p:nvSpPr>
          <p:cNvPr id="6" name="TextBox 5">
            <a:extLst>
              <a:ext uri="{FF2B5EF4-FFF2-40B4-BE49-F238E27FC236}">
                <a16:creationId xmlns:a16="http://schemas.microsoft.com/office/drawing/2014/main" xmlns="" id="{4F1EE3C2-D324-D749-7153-EE28737B5A66}"/>
              </a:ext>
            </a:extLst>
          </p:cNvPr>
          <p:cNvSpPr txBox="1"/>
          <p:nvPr/>
        </p:nvSpPr>
        <p:spPr>
          <a:xfrm>
            <a:off x="6531429" y="2295896"/>
            <a:ext cx="5333997" cy="3347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100" b="1">
                <a:solidFill>
                  <a:srgbClr val="000000"/>
                </a:solidFill>
                <a:latin typeface="Calibri"/>
                <a:ea typeface="Tahoma"/>
                <a:cs typeface="Calibri"/>
              </a:rPr>
              <a:t>Using this resource:</a:t>
            </a:r>
            <a:endParaRPr lang="en-GB" sz="2100" b="1">
              <a:latin typeface="Calibri"/>
              <a:ea typeface="Tahoma"/>
              <a:cs typeface="Calibri"/>
            </a:endParaRPr>
          </a:p>
          <a:p>
            <a:pPr marL="342900" indent="-342900">
              <a:lnSpc>
                <a:spcPct val="150000"/>
              </a:lnSpc>
              <a:buFont typeface="Wingdings"/>
              <a:buChar char="§"/>
            </a:pPr>
            <a:r>
              <a:rPr lang="en-GB" sz="1600">
                <a:solidFill>
                  <a:srgbClr val="000000"/>
                </a:solidFill>
                <a:latin typeface="Calibri"/>
                <a:ea typeface="Tahoma"/>
                <a:cs typeface="Calibri"/>
              </a:rPr>
              <a:t>Optional object information is provided within the notes section of some of the slides.</a:t>
            </a:r>
            <a:endParaRPr lang="en-US" sz="1600" b="1">
              <a:solidFill>
                <a:srgbClr val="000000"/>
              </a:solidFill>
              <a:latin typeface="Calibri"/>
              <a:ea typeface="Tahoma"/>
              <a:cs typeface="Calibri"/>
            </a:endParaRPr>
          </a:p>
          <a:p>
            <a:pPr marL="342900" indent="-342900">
              <a:lnSpc>
                <a:spcPct val="150000"/>
              </a:lnSpc>
              <a:buFont typeface="Wingdings"/>
              <a:buChar char="§"/>
            </a:pPr>
            <a:r>
              <a:rPr lang="en-GB" sz="1600">
                <a:latin typeface="Calibri"/>
                <a:ea typeface="Tahoma"/>
                <a:cs typeface="Calibri"/>
              </a:rPr>
              <a:t>To enable notes in normal view, select the 'View' tab on the toolbar, enable 'Normal' and then 'Notes'.</a:t>
            </a:r>
          </a:p>
          <a:p>
            <a:pPr marL="342900" indent="-342900">
              <a:lnSpc>
                <a:spcPct val="150000"/>
              </a:lnSpc>
              <a:buFont typeface="Wingdings"/>
              <a:buChar char="§"/>
            </a:pPr>
            <a:r>
              <a:rPr lang="en-GB" sz="1600">
                <a:latin typeface="Calibri"/>
                <a:ea typeface="Tahoma"/>
                <a:cs typeface="Calibri"/>
              </a:rPr>
              <a:t>To enable presenter view notes on desktop, select the 'Slide Show' and tick the 'Use Presenter View' box.</a:t>
            </a:r>
            <a:br>
              <a:rPr lang="en-GB" sz="1600">
                <a:latin typeface="Calibri"/>
                <a:ea typeface="Tahoma"/>
                <a:cs typeface="Calibri"/>
              </a:rPr>
            </a:br>
            <a:endParaRPr lang="en-GB" sz="1600">
              <a:latin typeface="Calibri"/>
              <a:ea typeface="Tahoma"/>
              <a:cs typeface="Calibri"/>
            </a:endParaRPr>
          </a:p>
          <a:p>
            <a:pPr algn="ctr"/>
            <a:endParaRPr lang="en-GB" sz="1200" b="1">
              <a:solidFill>
                <a:srgbClr val="24262B"/>
              </a:solidFill>
              <a:latin typeface="Tahoma"/>
              <a:ea typeface="Tahoma"/>
              <a:cs typeface="Calibri"/>
            </a:endParaRPr>
          </a:p>
        </p:txBody>
      </p:sp>
      <p:grpSp>
        <p:nvGrpSpPr>
          <p:cNvPr id="15" name="Group 14">
            <a:extLst>
              <a:ext uri="{FF2B5EF4-FFF2-40B4-BE49-F238E27FC236}">
                <a16:creationId xmlns:a16="http://schemas.microsoft.com/office/drawing/2014/main" xmlns="" id="{1B7FF6D7-E619-7DCF-2C2A-744C55399156}"/>
              </a:ext>
            </a:extLst>
          </p:cNvPr>
          <p:cNvGrpSpPr/>
          <p:nvPr/>
        </p:nvGrpSpPr>
        <p:grpSpPr>
          <a:xfrm>
            <a:off x="0" y="2608012"/>
            <a:ext cx="6487885" cy="4545814"/>
            <a:chOff x="0" y="2716869"/>
            <a:chExt cx="6319133" cy="4436957"/>
          </a:xfrm>
        </p:grpSpPr>
        <p:pic>
          <p:nvPicPr>
            <p:cNvPr id="7" name="Picture 4" descr="Transparent Roman Revisited Pottery.png">
              <a:extLst>
                <a:ext uri="{FF2B5EF4-FFF2-40B4-BE49-F238E27FC236}">
                  <a16:creationId xmlns:a16="http://schemas.microsoft.com/office/drawing/2014/main" xmlns="" id="{72BA7B5C-3DE9-DE14-6ED4-ACD406310B36}"/>
                </a:ext>
              </a:extLst>
            </p:cNvPr>
            <p:cNvPicPr>
              <a:picLocks noChangeAspect="1"/>
            </p:cNvPicPr>
            <p:nvPr/>
          </p:nvPicPr>
          <p:blipFill rotWithShape="1">
            <a:blip r:embed="rId3"/>
            <a:srcRect l="76275" t="8723" r="14163" b="52181"/>
            <a:stretch/>
          </p:blipFill>
          <p:spPr>
            <a:xfrm>
              <a:off x="0" y="2716869"/>
              <a:ext cx="1664396" cy="3415680"/>
            </a:xfrm>
            <a:prstGeom prst="rect">
              <a:avLst/>
            </a:prstGeom>
          </p:spPr>
        </p:pic>
        <p:pic>
          <p:nvPicPr>
            <p:cNvPr id="5" name="Picture 4" descr="Transparent Roman Revisited Pottery.png">
              <a:extLst>
                <a:ext uri="{FF2B5EF4-FFF2-40B4-BE49-F238E27FC236}">
                  <a16:creationId xmlns:a16="http://schemas.microsoft.com/office/drawing/2014/main" xmlns="" id="{9D418ABC-41AD-7DA5-C769-3AB25C6363D7}"/>
                </a:ext>
              </a:extLst>
            </p:cNvPr>
            <p:cNvPicPr>
              <a:picLocks noChangeAspect="1"/>
            </p:cNvPicPr>
            <p:nvPr/>
          </p:nvPicPr>
          <p:blipFill rotWithShape="1">
            <a:blip r:embed="rId3"/>
            <a:srcRect l="31980" t="6814" r="52487" b="54108"/>
            <a:stretch/>
          </p:blipFill>
          <p:spPr>
            <a:xfrm>
              <a:off x="2111830" y="3193119"/>
              <a:ext cx="2343838" cy="2964622"/>
            </a:xfrm>
            <a:prstGeom prst="rect">
              <a:avLst/>
            </a:prstGeom>
          </p:spPr>
        </p:pic>
        <p:pic>
          <p:nvPicPr>
            <p:cNvPr id="8" name="Picture 4" descr="Transparent Roman Revisited Pottery.png">
              <a:extLst>
                <a:ext uri="{FF2B5EF4-FFF2-40B4-BE49-F238E27FC236}">
                  <a16:creationId xmlns:a16="http://schemas.microsoft.com/office/drawing/2014/main" xmlns="" id="{AC852A4C-BA5E-DC0F-CC1A-A1FDC8DDF68D}"/>
                </a:ext>
              </a:extLst>
            </p:cNvPr>
            <p:cNvPicPr>
              <a:picLocks noChangeAspect="1"/>
            </p:cNvPicPr>
            <p:nvPr/>
          </p:nvPicPr>
          <p:blipFill rotWithShape="1">
            <a:blip r:embed="rId3"/>
            <a:srcRect l="52535" t="9237" r="34483" b="56225"/>
            <a:stretch/>
          </p:blipFill>
          <p:spPr>
            <a:xfrm rot="2460000">
              <a:off x="3503363" y="5563097"/>
              <a:ext cx="695047" cy="955662"/>
            </a:xfrm>
            <a:prstGeom prst="rect">
              <a:avLst/>
            </a:prstGeom>
          </p:spPr>
        </p:pic>
        <p:pic>
          <p:nvPicPr>
            <p:cNvPr id="9" name="Picture 4" descr="Transparent Roman Revisited Pottery.png">
              <a:extLst>
                <a:ext uri="{FF2B5EF4-FFF2-40B4-BE49-F238E27FC236}">
                  <a16:creationId xmlns:a16="http://schemas.microsoft.com/office/drawing/2014/main" xmlns="" id="{86F6BC9C-E34A-7406-2253-0723731636F7}"/>
                </a:ext>
              </a:extLst>
            </p:cNvPr>
            <p:cNvPicPr>
              <a:picLocks noChangeAspect="1"/>
            </p:cNvPicPr>
            <p:nvPr/>
          </p:nvPicPr>
          <p:blipFill rotWithShape="1">
            <a:blip r:embed="rId3"/>
            <a:srcRect l="11562" t="54910" r="67444" b="14629"/>
            <a:stretch/>
          </p:blipFill>
          <p:spPr>
            <a:xfrm>
              <a:off x="2139042" y="5601582"/>
              <a:ext cx="1512098" cy="1114444"/>
            </a:xfrm>
            <a:prstGeom prst="rect">
              <a:avLst/>
            </a:prstGeom>
          </p:spPr>
        </p:pic>
        <p:pic>
          <p:nvPicPr>
            <p:cNvPr id="10" name="Picture 4" descr="Transparent Roman Revisited Pottery.png">
              <a:extLst>
                <a:ext uri="{FF2B5EF4-FFF2-40B4-BE49-F238E27FC236}">
                  <a16:creationId xmlns:a16="http://schemas.microsoft.com/office/drawing/2014/main" xmlns="" id="{F85AA04A-83E5-9097-6E32-E6BC20775F33}"/>
                </a:ext>
              </a:extLst>
            </p:cNvPr>
            <p:cNvPicPr>
              <a:picLocks noChangeAspect="1"/>
            </p:cNvPicPr>
            <p:nvPr/>
          </p:nvPicPr>
          <p:blipFill rotWithShape="1">
            <a:blip r:embed="rId3"/>
            <a:srcRect l="38742" t="51606" r="41988" b="9237"/>
            <a:stretch/>
          </p:blipFill>
          <p:spPr>
            <a:xfrm>
              <a:off x="302077" y="5683224"/>
              <a:ext cx="1049323" cy="1037744"/>
            </a:xfrm>
            <a:prstGeom prst="rect">
              <a:avLst/>
            </a:prstGeom>
          </p:spPr>
        </p:pic>
        <p:pic>
          <p:nvPicPr>
            <p:cNvPr id="2" name="Picture 4" descr="Transparent Roman Revisited Pottery.png">
              <a:extLst>
                <a:ext uri="{FF2B5EF4-FFF2-40B4-BE49-F238E27FC236}">
                  <a16:creationId xmlns:a16="http://schemas.microsoft.com/office/drawing/2014/main" xmlns="" id="{54F3438F-B5F6-9C38-66E3-D172E22BD74A}"/>
                </a:ext>
              </a:extLst>
            </p:cNvPr>
            <p:cNvPicPr>
              <a:picLocks noChangeAspect="1"/>
            </p:cNvPicPr>
            <p:nvPr/>
          </p:nvPicPr>
          <p:blipFill rotWithShape="1">
            <a:blip r:embed="rId3"/>
            <a:srcRect l="13909" t="6344" r="70254" b="53815"/>
            <a:stretch/>
          </p:blipFill>
          <p:spPr>
            <a:xfrm>
              <a:off x="506186" y="3636634"/>
              <a:ext cx="2411918" cy="3070767"/>
            </a:xfrm>
            <a:prstGeom prst="rect">
              <a:avLst/>
            </a:prstGeom>
          </p:spPr>
        </p:pic>
        <p:pic>
          <p:nvPicPr>
            <p:cNvPr id="14" name="Picture 14" descr="Indented Beaker.png">
              <a:extLst>
                <a:ext uri="{FF2B5EF4-FFF2-40B4-BE49-F238E27FC236}">
                  <a16:creationId xmlns:a16="http://schemas.microsoft.com/office/drawing/2014/main" xmlns="" id="{B1C54859-A7D1-5E96-BD0C-C646A0D19640}"/>
                </a:ext>
              </a:extLst>
            </p:cNvPr>
            <p:cNvPicPr>
              <a:picLocks noChangeAspect="1"/>
            </p:cNvPicPr>
            <p:nvPr/>
          </p:nvPicPr>
          <p:blipFill>
            <a:blip r:embed="rId4"/>
            <a:stretch>
              <a:fillRect/>
            </a:stretch>
          </p:blipFill>
          <p:spPr>
            <a:xfrm>
              <a:off x="4120220" y="4194528"/>
              <a:ext cx="2198913" cy="2959298"/>
            </a:xfrm>
            <a:prstGeom prst="rect">
              <a:avLst/>
            </a:prstGeom>
          </p:spPr>
        </p:pic>
      </p:grpSp>
      <p:pic>
        <p:nvPicPr>
          <p:cNvPr id="16" name="Picture 16" descr="Diagram, engineering drawing&#10;&#10;Description automatically generated">
            <a:extLst>
              <a:ext uri="{FF2B5EF4-FFF2-40B4-BE49-F238E27FC236}">
                <a16:creationId xmlns:a16="http://schemas.microsoft.com/office/drawing/2014/main" xmlns="" id="{036E8224-48D5-7EC9-808E-E09E95548A17}"/>
              </a:ext>
            </a:extLst>
          </p:cNvPr>
          <p:cNvPicPr>
            <a:picLocks noChangeAspect="1"/>
          </p:cNvPicPr>
          <p:nvPr/>
        </p:nvPicPr>
        <p:blipFill>
          <a:blip r:embed="rId5"/>
          <a:stretch>
            <a:fillRect/>
          </a:stretch>
        </p:blipFill>
        <p:spPr>
          <a:xfrm>
            <a:off x="9136911" y="233153"/>
            <a:ext cx="2982432" cy="1899438"/>
          </a:xfrm>
          <a:prstGeom prst="rect">
            <a:avLst/>
          </a:prstGeom>
        </p:spPr>
      </p:pic>
      <p:sp>
        <p:nvSpPr>
          <p:cNvPr id="17" name="TextBox 1">
            <a:extLst>
              <a:ext uri="{FF2B5EF4-FFF2-40B4-BE49-F238E27FC236}">
                <a16:creationId xmlns:a16="http://schemas.microsoft.com/office/drawing/2014/main" xmlns="" id="{76AED5A4-DDDC-A8C6-586B-EB6338FF4D58}"/>
              </a:ext>
            </a:extLst>
          </p:cNvPr>
          <p:cNvSpPr txBox="1"/>
          <p:nvPr/>
        </p:nvSpPr>
        <p:spPr>
          <a:xfrm>
            <a:off x="6577289" y="5905822"/>
            <a:ext cx="5284519"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500" b="1">
                <a:solidFill>
                  <a:schemeClr val="bg1"/>
                </a:solidFill>
                <a:latin typeface="Tahoma"/>
                <a:ea typeface="Tahoma"/>
                <a:cs typeface="Calibri"/>
              </a:rPr>
              <a:t>WWW.PETERBOROUGHMUSEUM.ORG.UK/LEARNING</a:t>
            </a:r>
            <a:br>
              <a:rPr lang="en-GB" sz="1500" b="1">
                <a:solidFill>
                  <a:schemeClr val="bg1"/>
                </a:solidFill>
                <a:latin typeface="Tahoma"/>
                <a:ea typeface="Tahoma"/>
                <a:cs typeface="Calibri"/>
              </a:rPr>
            </a:br>
            <a:r>
              <a:rPr lang="en-GB" sz="1100">
                <a:solidFill>
                  <a:schemeClr val="bg1"/>
                </a:solidFill>
                <a:latin typeface="Calibri"/>
                <a:ea typeface="Tahoma"/>
                <a:cs typeface="Calibri"/>
              </a:rPr>
              <a:t/>
            </a:r>
            <a:br>
              <a:rPr lang="en-GB" sz="1100">
                <a:solidFill>
                  <a:schemeClr val="bg1"/>
                </a:solidFill>
                <a:latin typeface="Calibri"/>
                <a:ea typeface="Tahoma"/>
                <a:cs typeface="Calibri"/>
              </a:rPr>
            </a:br>
            <a:r>
              <a:rPr lang="en-GB" sz="1100">
                <a:solidFill>
                  <a:schemeClr val="bg1"/>
                </a:solidFill>
                <a:latin typeface="Calibri"/>
                <a:ea typeface="Tahoma"/>
                <a:cs typeface="Calibri"/>
              </a:rPr>
              <a:t>Images: Produced by Peterborough Museum &amp; Art Gallery and licenced under Creative Commons </a:t>
            </a:r>
            <a:r>
              <a:rPr lang="en-GB" sz="1100">
                <a:solidFill>
                  <a:schemeClr val="bg1"/>
                </a:solidFill>
                <a:ea typeface="+mn-lt"/>
                <a:cs typeface="+mn-lt"/>
              </a:rPr>
              <a:t>Attribution-</a:t>
            </a:r>
            <a:r>
              <a:rPr lang="en-GB" sz="1100" err="1">
                <a:solidFill>
                  <a:schemeClr val="bg1"/>
                </a:solidFill>
                <a:ea typeface="+mn-lt"/>
                <a:cs typeface="+mn-lt"/>
              </a:rPr>
              <a:t>NonCommercial</a:t>
            </a:r>
            <a:r>
              <a:rPr lang="en-GB" sz="1100">
                <a:solidFill>
                  <a:schemeClr val="bg1"/>
                </a:solidFill>
                <a:ea typeface="+mn-lt"/>
                <a:cs typeface="+mn-lt"/>
              </a:rPr>
              <a:t>-</a:t>
            </a:r>
            <a:r>
              <a:rPr lang="en-GB" sz="1100" err="1">
                <a:solidFill>
                  <a:schemeClr val="bg1"/>
                </a:solidFill>
                <a:ea typeface="+mn-lt"/>
                <a:cs typeface="+mn-lt"/>
              </a:rPr>
              <a:t>NoDerivatives</a:t>
            </a:r>
            <a:r>
              <a:rPr lang="en-GB" sz="1100">
                <a:solidFill>
                  <a:schemeClr val="bg1"/>
                </a:solidFill>
                <a:ea typeface="+mn-lt"/>
                <a:cs typeface="+mn-lt"/>
              </a:rPr>
              <a:t> 4.0 International (</a:t>
            </a:r>
            <a:r>
              <a:rPr lang="en-GB" sz="1100">
                <a:solidFill>
                  <a:schemeClr val="bg1"/>
                </a:solidFill>
                <a:ea typeface="+mn-lt"/>
                <a:cs typeface="+mn-lt"/>
                <a:hlinkClick r:id="rId6">
                  <a:extLst>
                    <a:ext uri="{A12FA001-AC4F-418D-AE19-62706E023703}">
                      <ahyp:hlinkClr xmlns:ahyp="http://schemas.microsoft.com/office/drawing/2018/hyperlinkcolor" xmlns="" val="tx"/>
                    </a:ext>
                  </a:extLst>
                </a:hlinkClick>
              </a:rPr>
              <a:t>CC BY-NC-ND 4.0</a:t>
            </a:r>
            <a:r>
              <a:rPr lang="en-GB" sz="1100">
                <a:solidFill>
                  <a:schemeClr val="bg1"/>
                </a:solidFill>
                <a:ea typeface="+mn-lt"/>
                <a:cs typeface="+mn-lt"/>
              </a:rPr>
              <a:t>)</a:t>
            </a:r>
            <a:endParaRPr lang="en-GB" sz="1100">
              <a:solidFill>
                <a:schemeClr val="bg1"/>
              </a:solidFill>
              <a:ea typeface="Tahoma"/>
              <a:cs typeface="+mn-lt"/>
            </a:endParaRPr>
          </a:p>
          <a:p>
            <a:pPr algn="r"/>
            <a:endParaRPr lang="en-GB" sz="1600" b="1">
              <a:solidFill>
                <a:schemeClr val="bg1"/>
              </a:solidFill>
              <a:latin typeface="Tahoma"/>
              <a:ea typeface="Tahoma"/>
              <a:cs typeface="Calibri"/>
            </a:endParaRPr>
          </a:p>
        </p:txBody>
      </p:sp>
    </p:spTree>
    <p:extLst>
      <p:ext uri="{BB962C8B-B14F-4D97-AF65-F5344CB8AC3E}">
        <p14:creationId xmlns:p14="http://schemas.microsoft.com/office/powerpoint/2010/main" val="3084309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7203" r="-112" b="8375"/>
          <a:stretch/>
        </p:blipFill>
        <p:spPr>
          <a:xfrm>
            <a:off x="20" y="1282"/>
            <a:ext cx="12205611" cy="6870406"/>
          </a:xfrm>
          <a:prstGeom prst="rect">
            <a:avLst/>
          </a:prstGeom>
        </p:spPr>
      </p:pic>
    </p:spTree>
    <p:extLst>
      <p:ext uri="{BB962C8B-B14F-4D97-AF65-F5344CB8AC3E}">
        <p14:creationId xmlns:p14="http://schemas.microsoft.com/office/powerpoint/2010/main" val="64842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2656" y="189470"/>
            <a:ext cx="3771601" cy="62813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945" y="189470"/>
            <a:ext cx="3772839" cy="6281351"/>
          </a:xfrm>
          <a:prstGeom prst="rect">
            <a:avLst/>
          </a:prstGeom>
        </p:spPr>
      </p:pic>
    </p:spTree>
    <p:extLst>
      <p:ext uri="{BB962C8B-B14F-4D97-AF65-F5344CB8AC3E}">
        <p14:creationId xmlns:p14="http://schemas.microsoft.com/office/powerpoint/2010/main" val="3357239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xmlns="" id="{3AF2131D-0A7A-22FB-D633-D0C19D022E03}"/>
              </a:ext>
            </a:extLst>
          </p:cNvPr>
          <p:cNvPicPr>
            <a:picLocks noChangeAspect="1"/>
          </p:cNvPicPr>
          <p:nvPr/>
        </p:nvPicPr>
        <p:blipFill rotWithShape="1">
          <a:blip r:embed="rId3"/>
          <a:srcRect t="-726" r="276" b="12337"/>
          <a:stretch/>
        </p:blipFill>
        <p:spPr>
          <a:xfrm>
            <a:off x="503676" y="278920"/>
            <a:ext cx="3712607" cy="6281238"/>
          </a:xfrm>
          <a:prstGeom prst="rect">
            <a:avLst/>
          </a:prstGeom>
        </p:spPr>
      </p:pic>
      <p:pic>
        <p:nvPicPr>
          <p:cNvPr id="5" name="Picture 4" descr="Diagram&#10;&#10;Description automatically generated">
            <a:extLst>
              <a:ext uri="{FF2B5EF4-FFF2-40B4-BE49-F238E27FC236}">
                <a16:creationId xmlns:a16="http://schemas.microsoft.com/office/drawing/2014/main" xmlns="" id="{FB1F7B0C-B58E-7753-7C60-7D908089D963}"/>
              </a:ext>
            </a:extLst>
          </p:cNvPr>
          <p:cNvPicPr>
            <a:picLocks noChangeAspect="1"/>
          </p:cNvPicPr>
          <p:nvPr/>
        </p:nvPicPr>
        <p:blipFill rotWithShape="1">
          <a:blip r:embed="rId3"/>
          <a:srcRect l="-704" t="33999" r="-174" b="16768"/>
          <a:stretch/>
        </p:blipFill>
        <p:spPr>
          <a:xfrm>
            <a:off x="4816690" y="-1329"/>
            <a:ext cx="7372184" cy="6867908"/>
          </a:xfrm>
          <a:prstGeom prst="rect">
            <a:avLst/>
          </a:prstGeom>
        </p:spPr>
      </p:pic>
    </p:spTree>
    <p:extLst>
      <p:ext uri="{BB962C8B-B14F-4D97-AF65-F5344CB8AC3E}">
        <p14:creationId xmlns:p14="http://schemas.microsoft.com/office/powerpoint/2010/main" val="2625086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6618725-B231-03B6-4E18-C9BC6FD363B4}"/>
              </a:ext>
            </a:extLst>
          </p:cNvPr>
          <p:cNvGrpSpPr/>
          <p:nvPr/>
        </p:nvGrpSpPr>
        <p:grpSpPr>
          <a:xfrm>
            <a:off x="1381125" y="285750"/>
            <a:ext cx="9422248" cy="6281351"/>
            <a:chOff x="1173087" y="367393"/>
            <a:chExt cx="9422248" cy="6281351"/>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087" y="367393"/>
              <a:ext cx="3772839" cy="62813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305" y="367393"/>
              <a:ext cx="3335030" cy="6271775"/>
            </a:xfrm>
            <a:prstGeom prst="rect">
              <a:avLst/>
            </a:prstGeom>
          </p:spPr>
        </p:pic>
      </p:grpSp>
    </p:spTree>
    <p:extLst>
      <p:ext uri="{BB962C8B-B14F-4D97-AF65-F5344CB8AC3E}">
        <p14:creationId xmlns:p14="http://schemas.microsoft.com/office/powerpoint/2010/main" val="2629418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BA32B8-BB6D-1168-5519-1ECBB6AE2654}"/>
              </a:ext>
            </a:extLst>
          </p:cNvPr>
          <p:cNvSpPr>
            <a:spLocks noGrp="1"/>
          </p:cNvSpPr>
          <p:nvPr>
            <p:ph type="title"/>
          </p:nvPr>
        </p:nvSpPr>
        <p:spPr>
          <a:xfrm>
            <a:off x="838200" y="365125"/>
            <a:ext cx="10515600" cy="326969"/>
          </a:xfrm>
        </p:spPr>
        <p:txBody>
          <a:bodyPr>
            <a:normAutofit fontScale="90000"/>
          </a:bodyPr>
          <a:lstStyle/>
          <a:p>
            <a:r>
              <a:rPr lang="en-GB" sz="2400" b="1" dirty="0">
                <a:cs typeface="Calibri Light"/>
              </a:rPr>
              <a:t>Activity: Thinking and drawing like an Archaeologist</a:t>
            </a:r>
          </a:p>
        </p:txBody>
      </p:sp>
      <p:sp>
        <p:nvSpPr>
          <p:cNvPr id="3" name="Content Placeholder 2">
            <a:extLst>
              <a:ext uri="{FF2B5EF4-FFF2-40B4-BE49-F238E27FC236}">
                <a16:creationId xmlns:a16="http://schemas.microsoft.com/office/drawing/2014/main" xmlns="" id="{843AFF6A-8E3C-CC72-CED9-944175BBDCC2}"/>
              </a:ext>
            </a:extLst>
          </p:cNvPr>
          <p:cNvSpPr>
            <a:spLocks noGrp="1"/>
          </p:cNvSpPr>
          <p:nvPr>
            <p:ph idx="1"/>
          </p:nvPr>
        </p:nvSpPr>
        <p:spPr>
          <a:xfrm>
            <a:off x="838200" y="868220"/>
            <a:ext cx="10515600" cy="5661520"/>
          </a:xfrm>
        </p:spPr>
        <p:txBody>
          <a:bodyPr vert="horz" lIns="91440" tIns="45720" rIns="91440" bIns="45720" rtlCol="0" anchor="t">
            <a:noAutofit/>
          </a:bodyPr>
          <a:lstStyle/>
          <a:p>
            <a:r>
              <a:rPr lang="en-GB" sz="1200">
                <a:cs typeface="Calibri"/>
              </a:rPr>
              <a:t>This pack has shown some of the ways Archaeologists use observation and evidence gathering to interpret objects from the past. By interpreting objects, we can begin to tell stories about how they may have been used, putting them into context and using stories to connect the people in the present with the past.</a:t>
            </a:r>
          </a:p>
          <a:p>
            <a:r>
              <a:rPr lang="en-GB" sz="1200">
                <a:cs typeface="Calibri"/>
              </a:rPr>
              <a:t>Have a go at drawing like an Archaeologist by designing your own pot. Remember to show your pots in two halves, with one  side showing the vertical cross section and the other the surface of your pots. </a:t>
            </a:r>
          </a:p>
          <a:p>
            <a:r>
              <a:rPr lang="en-GB" sz="1200">
                <a:cs typeface="Calibri"/>
              </a:rPr>
              <a:t>Take inspiration from the pots you have seen or use your imagination to design your own pots. The pots in this pack can be used for reference.</a:t>
            </a:r>
          </a:p>
          <a:p>
            <a:r>
              <a:rPr lang="en-GB" sz="1200">
                <a:ea typeface="+mn-lt"/>
                <a:cs typeface="+mn-lt"/>
              </a:rPr>
              <a:t>Use the observation and interpretation skills of an Archaeologist to explain why your pot was designed the way it was, can you create a story that connects the past and the present.</a:t>
            </a:r>
          </a:p>
          <a:p>
            <a:r>
              <a:rPr lang="en-GB" sz="1200">
                <a:ea typeface="+mn-lt"/>
                <a:cs typeface="+mn-lt"/>
              </a:rPr>
              <a:t>Start by thinking about how your pot would be used and who the pot will be for. Is it going to be displayed in your home, only brought out for special occasions or to impress guests, given away as a gift, or will it be used as part of  your day-to-day life for storage, to cook  with, or to serve food and drink in.</a:t>
            </a:r>
            <a:endParaRPr lang="en-GB" sz="1200">
              <a:cs typeface="Calibri"/>
            </a:endParaRPr>
          </a:p>
          <a:p>
            <a:r>
              <a:rPr lang="en-GB" sz="1200">
                <a:cs typeface="Calibri"/>
              </a:rPr>
              <a:t>Think about the types of vessels and containers you have at home. Do you have plates and cups you use every day? Maybe you have treasured versions that are only brought out for special occasions or are perhaps they are never used at all and instead are displayed in a cabinet or on the walls. </a:t>
            </a:r>
          </a:p>
          <a:p>
            <a:r>
              <a:rPr lang="en-GB" sz="1200">
                <a:cs typeface="Calibri"/>
              </a:rPr>
              <a:t>How will these decisions impact on the form your pot will take, the materials it is made of and how or if it is decorated. Return to the Roman pots shown in this pack, try to put yourself in the shoes of our Roman potter and ask the same questions about those pots. What decisions was our potter making and who were they making these pots for?</a:t>
            </a:r>
          </a:p>
          <a:p>
            <a:pPr marL="0" indent="0">
              <a:buNone/>
            </a:pPr>
            <a:r>
              <a:rPr lang="en-GB" sz="1200" b="1">
                <a:cs typeface="Calibri"/>
              </a:rPr>
              <a:t>Prompts</a:t>
            </a:r>
          </a:p>
          <a:p>
            <a:r>
              <a:rPr lang="en-GB" sz="1200">
                <a:cs typeface="Calibri"/>
              </a:rPr>
              <a:t>What is my pot used for? Is it for cooking with or maybe for impressing guests at a party?</a:t>
            </a:r>
          </a:p>
          <a:p>
            <a:r>
              <a:rPr lang="en-GB" sz="1200">
                <a:cs typeface="Calibri"/>
              </a:rPr>
              <a:t>Who is my pot for? Will you use this yourself or will it be a gift?</a:t>
            </a:r>
          </a:p>
          <a:p>
            <a:r>
              <a:rPr lang="en-GB" sz="1200">
                <a:cs typeface="Calibri"/>
              </a:rPr>
              <a:t>What shape is my pot? Will it be held like a cup and need to fit the hand, or will it need a spout to pour liquids from?</a:t>
            </a:r>
          </a:p>
          <a:p>
            <a:r>
              <a:rPr lang="en-GB" sz="1200">
                <a:cs typeface="Calibri"/>
              </a:rPr>
              <a:t>What materials will you use? Coarse or fine and why? (prompt: is one better than the other, or is it different for their use)</a:t>
            </a:r>
            <a:endParaRPr lang="en-GB"/>
          </a:p>
          <a:p>
            <a:r>
              <a:rPr lang="en-GB" sz="1200">
                <a:cs typeface="Calibri"/>
              </a:rPr>
              <a:t>How thick will your pot be? Is it delicate or robust? </a:t>
            </a:r>
          </a:p>
          <a:p>
            <a:r>
              <a:rPr lang="en-GB" sz="1200">
                <a:cs typeface="Calibri"/>
              </a:rPr>
              <a:t>What decorations will you add? Use the pots we have explored to inspire, but do not limit yourself. If you were a Roman potter, how would you make your decorations?</a:t>
            </a:r>
          </a:p>
          <a:p>
            <a:r>
              <a:rPr lang="en-GB" sz="1200">
                <a:cs typeface="Calibri"/>
              </a:rPr>
              <a:t>Do your decorations tell a story or have a meaning? Perhaps they depict gladiators in the arena, grapes growing on a vine or maybe religious imagery.</a:t>
            </a:r>
          </a:p>
          <a:p>
            <a:endParaRPr lang="en-GB" sz="1200">
              <a:cs typeface="Calibri"/>
            </a:endParaRPr>
          </a:p>
        </p:txBody>
      </p:sp>
    </p:spTree>
    <p:extLst>
      <p:ext uri="{BB962C8B-B14F-4D97-AF65-F5344CB8AC3E}">
        <p14:creationId xmlns:p14="http://schemas.microsoft.com/office/powerpoint/2010/main" val="2073756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7">
            <a:extLst>
              <a:ext uri="{FF2B5EF4-FFF2-40B4-BE49-F238E27FC236}">
                <a16:creationId xmlns:a16="http://schemas.microsoft.com/office/drawing/2014/main" xmlns="" id="{1ECE3432-4FED-5E67-4965-5E36D0C4A2FD}"/>
              </a:ext>
            </a:extLst>
          </p:cNvPr>
          <p:cNvPicPr>
            <a:picLocks noChangeAspect="1"/>
          </p:cNvPicPr>
          <p:nvPr/>
        </p:nvPicPr>
        <p:blipFill rotWithShape="1">
          <a:blip r:embed="rId3"/>
          <a:srcRect l="14807" r="13458" b="-1"/>
          <a:stretch/>
        </p:blipFill>
        <p:spPr>
          <a:xfrm>
            <a:off x="-1" y="10"/>
            <a:ext cx="7370057" cy="6857990"/>
          </a:xfrm>
          <a:prstGeom prst="rect">
            <a:avLst/>
          </a:prstGeom>
        </p:spPr>
      </p:pic>
      <p:pic>
        <p:nvPicPr>
          <p:cNvPr id="6" name="Picture 6" descr="A picture containing black, vessel, ceramic ware, jar&#10;&#10;Description automatically generated">
            <a:extLst>
              <a:ext uri="{FF2B5EF4-FFF2-40B4-BE49-F238E27FC236}">
                <a16:creationId xmlns:a16="http://schemas.microsoft.com/office/drawing/2014/main" xmlns="" id="{BBA5A945-9C4F-5463-9E64-5BECA23D0729}"/>
              </a:ext>
            </a:extLst>
          </p:cNvPr>
          <p:cNvPicPr>
            <a:picLocks noChangeAspect="1"/>
          </p:cNvPicPr>
          <p:nvPr/>
        </p:nvPicPr>
        <p:blipFill rotWithShape="1">
          <a:blip r:embed="rId4"/>
          <a:srcRect l="4496" r="2610" b="-4"/>
          <a:stretch/>
        </p:blipFill>
        <p:spPr>
          <a:xfrm>
            <a:off x="7534656" y="1"/>
            <a:ext cx="4657344" cy="3346704"/>
          </a:xfrm>
          <a:prstGeom prst="rect">
            <a:avLst/>
          </a:prstGeom>
        </p:spPr>
      </p:pic>
      <p:pic>
        <p:nvPicPr>
          <p:cNvPr id="4" name="Picture 4" descr="A picture containing black, ceramic ware, vessel, old&#10;&#10;Description automatically generated">
            <a:extLst>
              <a:ext uri="{FF2B5EF4-FFF2-40B4-BE49-F238E27FC236}">
                <a16:creationId xmlns:a16="http://schemas.microsoft.com/office/drawing/2014/main" xmlns="" id="{81CDD52F-CECA-F050-8F24-85EA1A26F362}"/>
              </a:ext>
            </a:extLst>
          </p:cNvPr>
          <p:cNvPicPr>
            <a:picLocks noChangeAspect="1"/>
          </p:cNvPicPr>
          <p:nvPr/>
        </p:nvPicPr>
        <p:blipFill rotWithShape="1">
          <a:blip r:embed="rId5"/>
          <a:srcRect l="2788" r="4317" b="-4"/>
          <a:stretch/>
        </p:blipFill>
        <p:spPr>
          <a:xfrm>
            <a:off x="7534654" y="3511296"/>
            <a:ext cx="4657346" cy="3346704"/>
          </a:xfrm>
          <a:prstGeom prst="rect">
            <a:avLst/>
          </a:prstGeom>
        </p:spPr>
      </p:pic>
    </p:spTree>
    <p:extLst>
      <p:ext uri="{BB962C8B-B14F-4D97-AF65-F5344CB8AC3E}">
        <p14:creationId xmlns:p14="http://schemas.microsoft.com/office/powerpoint/2010/main" val="3581585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7" descr="A picture containing black, ceramic ware, vessel, old&#10;&#10;Description automatically generated">
            <a:extLst>
              <a:ext uri="{FF2B5EF4-FFF2-40B4-BE49-F238E27FC236}">
                <a16:creationId xmlns:a16="http://schemas.microsoft.com/office/drawing/2014/main" xmlns="" id="{1ECE3432-4FED-5E67-4965-5E36D0C4A2FD}"/>
              </a:ext>
            </a:extLst>
          </p:cNvPr>
          <p:cNvPicPr>
            <a:picLocks noChangeAspect="1"/>
          </p:cNvPicPr>
          <p:nvPr/>
        </p:nvPicPr>
        <p:blipFill rotWithShape="1">
          <a:blip r:embed="rId3"/>
          <a:srcRect l="14187" r="14187"/>
          <a:stretch/>
        </p:blipFill>
        <p:spPr>
          <a:xfrm>
            <a:off x="-1" y="10"/>
            <a:ext cx="7370057" cy="6857990"/>
          </a:xfrm>
          <a:prstGeom prst="rect">
            <a:avLst/>
          </a:prstGeom>
        </p:spPr>
      </p:pic>
      <p:pic>
        <p:nvPicPr>
          <p:cNvPr id="6" name="Picture 6" descr="A picture containing black, vessel, ceramic ware, jar&#10;&#10;Description automatically generated">
            <a:extLst>
              <a:ext uri="{FF2B5EF4-FFF2-40B4-BE49-F238E27FC236}">
                <a16:creationId xmlns:a16="http://schemas.microsoft.com/office/drawing/2014/main" xmlns="" id="{BBA5A945-9C4F-5463-9E64-5BECA23D0729}"/>
              </a:ext>
            </a:extLst>
          </p:cNvPr>
          <p:cNvPicPr>
            <a:picLocks noChangeAspect="1"/>
          </p:cNvPicPr>
          <p:nvPr/>
        </p:nvPicPr>
        <p:blipFill rotWithShape="1">
          <a:blip r:embed="rId4"/>
          <a:srcRect l="4496" r="2610" b="-4"/>
          <a:stretch/>
        </p:blipFill>
        <p:spPr>
          <a:xfrm>
            <a:off x="7534656" y="1"/>
            <a:ext cx="4657344" cy="3346704"/>
          </a:xfrm>
          <a:prstGeom prst="rect">
            <a:avLst/>
          </a:prstGeom>
        </p:spPr>
      </p:pic>
      <p:pic>
        <p:nvPicPr>
          <p:cNvPr id="4" name="Picture 4">
            <a:extLst>
              <a:ext uri="{FF2B5EF4-FFF2-40B4-BE49-F238E27FC236}">
                <a16:creationId xmlns:a16="http://schemas.microsoft.com/office/drawing/2014/main" xmlns="" id="{81CDD52F-CECA-F050-8F24-85EA1A26F362}"/>
              </a:ext>
            </a:extLst>
          </p:cNvPr>
          <p:cNvPicPr>
            <a:picLocks noChangeAspect="1"/>
          </p:cNvPicPr>
          <p:nvPr/>
        </p:nvPicPr>
        <p:blipFill rotWithShape="1">
          <a:blip r:embed="rId5"/>
          <a:srcRect l="3624" r="3624"/>
          <a:stretch/>
        </p:blipFill>
        <p:spPr>
          <a:xfrm>
            <a:off x="7534654" y="3511296"/>
            <a:ext cx="4657346" cy="3346704"/>
          </a:xfrm>
          <a:prstGeom prst="rect">
            <a:avLst/>
          </a:prstGeom>
        </p:spPr>
      </p:pic>
    </p:spTree>
    <p:extLst>
      <p:ext uri="{BB962C8B-B14F-4D97-AF65-F5344CB8AC3E}">
        <p14:creationId xmlns:p14="http://schemas.microsoft.com/office/powerpoint/2010/main" val="182726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FABB624F-BF77-4AE1-B71D-2D681D4731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7" descr="A picture containing black, vessel, ceramic ware, jar&#10;&#10;Description automatically generated">
            <a:extLst>
              <a:ext uri="{FF2B5EF4-FFF2-40B4-BE49-F238E27FC236}">
                <a16:creationId xmlns:a16="http://schemas.microsoft.com/office/drawing/2014/main" xmlns="" id="{1ECE3432-4FED-5E67-4965-5E36D0C4A2FD}"/>
              </a:ext>
            </a:extLst>
          </p:cNvPr>
          <p:cNvPicPr>
            <a:picLocks noChangeAspect="1"/>
          </p:cNvPicPr>
          <p:nvPr/>
        </p:nvPicPr>
        <p:blipFill rotWithShape="1">
          <a:blip r:embed="rId3"/>
          <a:srcRect l="14187" r="14187"/>
          <a:stretch/>
        </p:blipFill>
        <p:spPr>
          <a:xfrm>
            <a:off x="-1" y="10"/>
            <a:ext cx="7370057" cy="6857990"/>
          </a:xfrm>
          <a:prstGeom prst="rect">
            <a:avLst/>
          </a:prstGeom>
        </p:spPr>
      </p:pic>
      <p:pic>
        <p:nvPicPr>
          <p:cNvPr id="6" name="Picture 6">
            <a:extLst>
              <a:ext uri="{FF2B5EF4-FFF2-40B4-BE49-F238E27FC236}">
                <a16:creationId xmlns:a16="http://schemas.microsoft.com/office/drawing/2014/main" xmlns="" id="{BBA5A945-9C4F-5463-9E64-5BECA23D0729}"/>
              </a:ext>
            </a:extLst>
          </p:cNvPr>
          <p:cNvPicPr>
            <a:picLocks noChangeAspect="1"/>
          </p:cNvPicPr>
          <p:nvPr/>
        </p:nvPicPr>
        <p:blipFill rotWithShape="1">
          <a:blip r:embed="rId4"/>
          <a:srcRect l="3624" r="3624"/>
          <a:stretch/>
        </p:blipFill>
        <p:spPr>
          <a:xfrm>
            <a:off x="7534656" y="1"/>
            <a:ext cx="4657344" cy="3346704"/>
          </a:xfrm>
          <a:prstGeom prst="rect">
            <a:avLst/>
          </a:prstGeom>
        </p:spPr>
      </p:pic>
      <p:pic>
        <p:nvPicPr>
          <p:cNvPr id="4" name="Picture 4">
            <a:extLst>
              <a:ext uri="{FF2B5EF4-FFF2-40B4-BE49-F238E27FC236}">
                <a16:creationId xmlns:a16="http://schemas.microsoft.com/office/drawing/2014/main" xmlns="" id="{81CDD52F-CECA-F050-8F24-85EA1A26F362}"/>
              </a:ext>
            </a:extLst>
          </p:cNvPr>
          <p:cNvPicPr>
            <a:picLocks noChangeAspect="1"/>
          </p:cNvPicPr>
          <p:nvPr/>
        </p:nvPicPr>
        <p:blipFill rotWithShape="1">
          <a:blip r:embed="rId5"/>
          <a:srcRect l="3624" r="3624"/>
          <a:stretch/>
        </p:blipFill>
        <p:spPr>
          <a:xfrm>
            <a:off x="7534654" y="3511296"/>
            <a:ext cx="4657346" cy="3346704"/>
          </a:xfrm>
          <a:prstGeom prst="rect">
            <a:avLst/>
          </a:prstGeom>
        </p:spPr>
      </p:pic>
    </p:spTree>
    <p:extLst>
      <p:ext uri="{BB962C8B-B14F-4D97-AF65-F5344CB8AC3E}">
        <p14:creationId xmlns:p14="http://schemas.microsoft.com/office/powerpoint/2010/main" val="2118891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5C0189FC-E198-076D-BA2F-219349493B51}"/>
              </a:ext>
            </a:extLst>
          </p:cNvPr>
          <p:cNvGrpSpPr/>
          <p:nvPr/>
        </p:nvGrpSpPr>
        <p:grpSpPr>
          <a:xfrm>
            <a:off x="102054" y="1027339"/>
            <a:ext cx="11990689" cy="4795265"/>
            <a:chOff x="740833" y="1818461"/>
            <a:chExt cx="8068723" cy="3228932"/>
          </a:xfrm>
        </p:grpSpPr>
        <p:pic>
          <p:nvPicPr>
            <p:cNvPr id="5" name="Picture 5" descr="Rom+art+(5+of+59)-3242771124-O[1].jpg">
              <a:extLst>
                <a:ext uri="{FF2B5EF4-FFF2-40B4-BE49-F238E27FC236}">
                  <a16:creationId xmlns:a16="http://schemas.microsoft.com/office/drawing/2014/main" xmlns="" id="{88BF2B7F-7A43-9EB1-909D-AD473AF656BC}"/>
                </a:ext>
              </a:extLst>
            </p:cNvPr>
            <p:cNvPicPr>
              <a:picLocks noChangeAspect="1"/>
            </p:cNvPicPr>
            <p:nvPr/>
          </p:nvPicPr>
          <p:blipFill rotWithShape="1">
            <a:blip r:embed="rId3"/>
            <a:srcRect l="23146" t="3014" r="24339" b="3738"/>
            <a:stretch/>
          </p:blipFill>
          <p:spPr>
            <a:xfrm>
              <a:off x="740833" y="1818911"/>
              <a:ext cx="2725896" cy="3222852"/>
            </a:xfrm>
            <a:prstGeom prst="rect">
              <a:avLst/>
            </a:prstGeom>
          </p:spPr>
        </p:pic>
        <p:pic>
          <p:nvPicPr>
            <p:cNvPr id="6" name="Picture 6" descr="Rom+art+(7+of+59)-3242771167-O[1].jpg">
              <a:extLst>
                <a:ext uri="{FF2B5EF4-FFF2-40B4-BE49-F238E27FC236}">
                  <a16:creationId xmlns:a16="http://schemas.microsoft.com/office/drawing/2014/main" xmlns="" id="{73E78E0A-26C7-8825-E0F7-95843023BEA9}"/>
                </a:ext>
              </a:extLst>
            </p:cNvPr>
            <p:cNvPicPr>
              <a:picLocks noChangeAspect="1"/>
            </p:cNvPicPr>
            <p:nvPr/>
          </p:nvPicPr>
          <p:blipFill rotWithShape="1">
            <a:blip r:embed="rId4"/>
            <a:srcRect l="24439" t="1863" r="22107" b="3403"/>
            <a:stretch/>
          </p:blipFill>
          <p:spPr>
            <a:xfrm>
              <a:off x="6069910" y="1818461"/>
              <a:ext cx="2739646" cy="3228932"/>
            </a:xfrm>
            <a:prstGeom prst="rect">
              <a:avLst/>
            </a:prstGeom>
          </p:spPr>
        </p:pic>
        <p:pic>
          <p:nvPicPr>
            <p:cNvPr id="10" name="Picture 10" descr="Rom+art+(6+of+59)-3242770927-O[1].jpg">
              <a:extLst>
                <a:ext uri="{FF2B5EF4-FFF2-40B4-BE49-F238E27FC236}">
                  <a16:creationId xmlns:a16="http://schemas.microsoft.com/office/drawing/2014/main" xmlns="" id="{95523BB9-0B4F-5D96-6C3A-7DFF47C8D972}"/>
                </a:ext>
              </a:extLst>
            </p:cNvPr>
            <p:cNvPicPr>
              <a:picLocks noChangeAspect="1"/>
            </p:cNvPicPr>
            <p:nvPr/>
          </p:nvPicPr>
          <p:blipFill rotWithShape="1">
            <a:blip r:embed="rId5"/>
            <a:srcRect l="25091" t="2755" r="24725" b="4132"/>
            <a:stretch/>
          </p:blipFill>
          <p:spPr>
            <a:xfrm>
              <a:off x="3464983" y="1818911"/>
              <a:ext cx="2609090" cy="3226028"/>
            </a:xfrm>
            <a:prstGeom prst="rect">
              <a:avLst/>
            </a:prstGeom>
          </p:spPr>
        </p:pic>
      </p:grpSp>
    </p:spTree>
    <p:extLst>
      <p:ext uri="{BB962C8B-B14F-4D97-AF65-F5344CB8AC3E}">
        <p14:creationId xmlns:p14="http://schemas.microsoft.com/office/powerpoint/2010/main" val="229344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A picture containing piece&#10;&#10;Description automatically generated">
            <a:extLst>
              <a:ext uri="{FF2B5EF4-FFF2-40B4-BE49-F238E27FC236}">
                <a16:creationId xmlns:a16="http://schemas.microsoft.com/office/drawing/2014/main" xmlns="" id="{F6DE2A1C-5C9F-7D21-1C39-CBD352682B8B}"/>
              </a:ext>
            </a:extLst>
          </p:cNvPr>
          <p:cNvPicPr>
            <a:picLocks noGrp="1" noChangeAspect="1"/>
          </p:cNvPicPr>
          <p:nvPr>
            <p:ph idx="1"/>
          </p:nvPr>
        </p:nvPicPr>
        <p:blipFill rotWithShape="1">
          <a:blip r:embed="rId3"/>
          <a:srcRect t="8375" r="-124" b="7203"/>
          <a:stretch/>
        </p:blipFill>
        <p:spPr>
          <a:xfrm>
            <a:off x="20" y="1282"/>
            <a:ext cx="12207110" cy="6870404"/>
          </a:xfrm>
          <a:prstGeom prst="rect">
            <a:avLst/>
          </a:prstGeom>
        </p:spPr>
      </p:pic>
    </p:spTree>
    <p:extLst>
      <p:ext uri="{BB962C8B-B14F-4D97-AF65-F5344CB8AC3E}">
        <p14:creationId xmlns:p14="http://schemas.microsoft.com/office/powerpoint/2010/main" val="2698641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12">
            <a:extLst>
              <a:ext uri="{FF2B5EF4-FFF2-40B4-BE49-F238E27FC236}">
                <a16:creationId xmlns:a16="http://schemas.microsoft.com/office/drawing/2014/main" xmlns="" id="{6BEE06AC-85EB-5996-E7B5-2178C37D1E7F}"/>
              </a:ext>
            </a:extLst>
          </p:cNvPr>
          <p:cNvPicPr>
            <a:picLocks noGrp="1" noChangeAspect="1"/>
          </p:cNvPicPr>
          <p:nvPr>
            <p:ph idx="1"/>
          </p:nvPr>
        </p:nvPicPr>
        <p:blipFill rotWithShape="1">
          <a:blip r:embed="rId3"/>
          <a:srcRect t="3853" r="-112" b="7203"/>
          <a:stretch/>
        </p:blipFill>
        <p:spPr>
          <a:xfrm>
            <a:off x="20" y="0"/>
            <a:ext cx="12205610" cy="7238429"/>
          </a:xfrm>
          <a:prstGeom prst="rect">
            <a:avLst/>
          </a:prstGeom>
        </p:spPr>
      </p:pic>
    </p:spTree>
    <p:extLst>
      <p:ext uri="{BB962C8B-B14F-4D97-AF65-F5344CB8AC3E}">
        <p14:creationId xmlns:p14="http://schemas.microsoft.com/office/powerpoint/2010/main" val="3945390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5" descr="A picture containing wall, indoor&#10;&#10;Description automatically generated">
            <a:extLst>
              <a:ext uri="{FF2B5EF4-FFF2-40B4-BE49-F238E27FC236}">
                <a16:creationId xmlns:a16="http://schemas.microsoft.com/office/drawing/2014/main" xmlns="" id="{B7D2BC3D-BB33-62BF-56B3-E7882C629815}"/>
              </a:ext>
            </a:extLst>
          </p:cNvPr>
          <p:cNvPicPr>
            <a:picLocks noChangeAspect="1"/>
          </p:cNvPicPr>
          <p:nvPr/>
        </p:nvPicPr>
        <p:blipFill rotWithShape="1">
          <a:blip r:embed="rId3"/>
          <a:srcRect l="3710" r="1162" b="1"/>
          <a:stretch/>
        </p:blipFill>
        <p:spPr>
          <a:xfrm>
            <a:off x="20" y="1282"/>
            <a:ext cx="12191980" cy="6856718"/>
          </a:xfrm>
          <a:prstGeom prst="rect">
            <a:avLst/>
          </a:prstGeom>
        </p:spPr>
      </p:pic>
    </p:spTree>
    <p:extLst>
      <p:ext uri="{BB962C8B-B14F-4D97-AF65-F5344CB8AC3E}">
        <p14:creationId xmlns:p14="http://schemas.microsoft.com/office/powerpoint/2010/main" val="741140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3">
            <a:extLst>
              <a:ext uri="{FF2B5EF4-FFF2-40B4-BE49-F238E27FC236}">
                <a16:creationId xmlns:a16="http://schemas.microsoft.com/office/drawing/2014/main" xmlns="" id="{E1A92768-C90D-4200-8975-84CC4D4BC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095" r="10056" b="-4"/>
          <a:stretch/>
        </p:blipFill>
        <p:spPr>
          <a:xfrm>
            <a:off x="20" y="10"/>
            <a:ext cx="4003019" cy="338888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344" r="11458" b="-3"/>
          <a:stretch/>
        </p:blipFill>
        <p:spPr>
          <a:xfrm>
            <a:off x="4094479" y="10"/>
            <a:ext cx="4014047" cy="338327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9459" r="11561" b="-3"/>
          <a:stretch/>
        </p:blipFill>
        <p:spPr>
          <a:xfrm>
            <a:off x="8188960" y="10"/>
            <a:ext cx="4003039" cy="3383270"/>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0452" r="10698" b="-4"/>
          <a:stretch/>
        </p:blipFill>
        <p:spPr>
          <a:xfrm>
            <a:off x="20" y="3469102"/>
            <a:ext cx="4003019" cy="3388893"/>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0975" r="9827" b="-4"/>
          <a:stretch/>
        </p:blipFill>
        <p:spPr>
          <a:xfrm>
            <a:off x="4094479" y="3469102"/>
            <a:ext cx="4014047" cy="3383280"/>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10530" r="10837" b="-4"/>
          <a:stretch/>
        </p:blipFill>
        <p:spPr>
          <a:xfrm>
            <a:off x="8199966" y="3469102"/>
            <a:ext cx="3992034" cy="3388893"/>
          </a:xfrm>
          <a:prstGeom prst="rect">
            <a:avLst/>
          </a:prstGeom>
        </p:spPr>
      </p:pic>
    </p:spTree>
    <p:extLst>
      <p:ext uri="{BB962C8B-B14F-4D97-AF65-F5344CB8AC3E}">
        <p14:creationId xmlns:p14="http://schemas.microsoft.com/office/powerpoint/2010/main" val="4192987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a7a2d83-4936-4c47-8e84-8fa61ecbd9f5" xsi:nil="true"/>
    <lcf76f155ced4ddcb4097134ff3c332f xmlns="324186a4-3454-463c-a6a4-edbe3ca22ae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4E3559B3F1EAB4795C927129AB01EE4" ma:contentTypeVersion="13" ma:contentTypeDescription="Create a new document." ma:contentTypeScope="" ma:versionID="bfbe44a5c34ecc9e649f9ef2173e7069">
  <xsd:schema xmlns:xsd="http://www.w3.org/2001/XMLSchema" xmlns:xs="http://www.w3.org/2001/XMLSchema" xmlns:p="http://schemas.microsoft.com/office/2006/metadata/properties" xmlns:ns2="324186a4-3454-463c-a6a4-edbe3ca22ae2" xmlns:ns3="5a7a2d83-4936-4c47-8e84-8fa61ecbd9f5" targetNamespace="http://schemas.microsoft.com/office/2006/metadata/properties" ma:root="true" ma:fieldsID="cef04e1177845f3d0cc6680bcad60ffc" ns2:_="" ns3:_="">
    <xsd:import namespace="324186a4-3454-463c-a6a4-edbe3ca22ae2"/>
    <xsd:import namespace="5a7a2d83-4936-4c47-8e84-8fa61ecbd9f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4186a4-3454-463c-a6a4-edbe3ca22a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36808d4-99a7-462a-aa61-e519e9df6d6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7a2d83-4936-4c47-8e84-8fa61ecbd9f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f3e7a3-bff2-4ca8-95db-edb29f799432}" ma:internalName="TaxCatchAll" ma:showField="CatchAllData" ma:web="5a7a2d83-4936-4c47-8e84-8fa61ecbd9f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2ABB97-6A98-4BE4-B3B3-D1634E540A0C}">
  <ds:schemaRefs>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5a7a2d83-4936-4c47-8e84-8fa61ecbd9f5"/>
    <ds:schemaRef ds:uri="324186a4-3454-463c-a6a4-edbe3ca22ae2"/>
    <ds:schemaRef ds:uri="http://www.w3.org/XML/1998/namespace"/>
    <ds:schemaRef ds:uri="http://purl.org/dc/dcmitype/"/>
  </ds:schemaRefs>
</ds:datastoreItem>
</file>

<file path=customXml/itemProps2.xml><?xml version="1.0" encoding="utf-8"?>
<ds:datastoreItem xmlns:ds="http://schemas.openxmlformats.org/officeDocument/2006/customXml" ds:itemID="{80C61857-07AE-4784-9978-583406B1454B}">
  <ds:schemaRefs>
    <ds:schemaRef ds:uri="http://schemas.microsoft.com/sharepoint/v3/contenttype/forms"/>
  </ds:schemaRefs>
</ds:datastoreItem>
</file>

<file path=customXml/itemProps3.xml><?xml version="1.0" encoding="utf-8"?>
<ds:datastoreItem xmlns:ds="http://schemas.openxmlformats.org/officeDocument/2006/customXml" ds:itemID="{F08D6DED-6250-4268-9D0D-5E54BC8E6D0D}">
  <ds:schemaRefs>
    <ds:schemaRef ds:uri="324186a4-3454-463c-a6a4-edbe3ca22ae2"/>
    <ds:schemaRef ds:uri="5a7a2d83-4936-4c47-8e84-8fa61ecbd9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131</TotalTime>
  <Words>1048</Words>
  <Application>Microsoft Office PowerPoint</Application>
  <PresentationFormat>Widescreen</PresentationFormat>
  <Paragraphs>70</Paragraphs>
  <Slides>14</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Calibri Light</vt:lpstr>
      <vt:lpstr>Tahoma</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Thinking and drawing like an Archaeologist</vt:lpstr>
    </vt:vector>
  </TitlesOfParts>
  <Company>Peterborough City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Cumberworth</dc:creator>
  <cp:lastModifiedBy>Jason Cumberworth</cp:lastModifiedBy>
  <cp:revision>14</cp:revision>
  <dcterms:created xsi:type="dcterms:W3CDTF">2022-10-26T11:37:49Z</dcterms:created>
  <dcterms:modified xsi:type="dcterms:W3CDTF">2023-10-17T13:44:20Z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0x01010024E3559B3F1EAB4795C927129AB01EE4</vt:lpwstr>
  </property>
  <property fmtid="{D5CDD505-2E9C-101B-9397-08002B2CF9AE}" pid="3" name="MediaServiceImageTags">
    <vt:lpwstr/>
  </property>
</Properties>
</file>